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sldIdLst>
    <p:sldId id="256" r:id="rId5"/>
    <p:sldId id="257" r:id="rId6"/>
    <p:sldId id="258" r:id="rId7"/>
    <p:sldId id="296" r:id="rId8"/>
    <p:sldId id="270" r:id="rId9"/>
    <p:sldId id="291" r:id="rId10"/>
    <p:sldId id="264" r:id="rId11"/>
    <p:sldId id="273" r:id="rId12"/>
    <p:sldId id="265" r:id="rId13"/>
    <p:sldId id="294" r:id="rId14"/>
    <p:sldId id="290" r:id="rId15"/>
    <p:sldId id="293" r:id="rId16"/>
    <p:sldId id="266" r:id="rId17"/>
    <p:sldId id="267" r:id="rId18"/>
    <p:sldId id="295" r:id="rId19"/>
    <p:sldId id="277" r:id="rId20"/>
    <p:sldId id="281" r:id="rId21"/>
    <p:sldId id="288" r:id="rId22"/>
    <p:sldId id="283" r:id="rId23"/>
    <p:sldId id="282" r:id="rId24"/>
    <p:sldId id="285" r:id="rId25"/>
    <p:sldId id="284" r:id="rId26"/>
    <p:sldId id="289" r:id="rId27"/>
    <p:sldId id="297" r:id="rId28"/>
    <p:sldId id="259" r:id="rId29"/>
    <p:sldId id="279" r:id="rId30"/>
    <p:sldId id="278" r:id="rId31"/>
    <p:sldId id="280"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DF1ABFB3-B399-406F-91BD-DCDF9A38526B}">
      <dgm:prSet phldrT="[Text]" phldr="0"/>
      <dgm:spPr/>
      <dgm:t>
        <a:bodyPr/>
        <a:lstStyle/>
        <a:p>
          <a:pPr>
            <a:lnSpc>
              <a:spcPct val="100000"/>
            </a:lnSpc>
          </a:pPr>
          <a:r>
            <a:rPr lang="en-US" b="0" spc="120" baseline="0" dirty="0">
              <a:solidFill>
                <a:schemeClr val="tx2"/>
              </a:solidFill>
              <a:latin typeface="Tw Cen MT" panose="020B0602020104020603" pitchFamily="34" charset="77"/>
            </a:rPr>
            <a:t>Upgraded and renamed as </a:t>
          </a:r>
          <a:r>
            <a:rPr lang="en-US" b="0" spc="120" baseline="0" dirty="0" err="1">
              <a:solidFill>
                <a:schemeClr val="tx2"/>
              </a:solidFill>
              <a:latin typeface="Tw Cen MT" panose="020B0602020104020603" pitchFamily="34" charset="77"/>
            </a:rPr>
            <a:t>Khunla</a:t>
          </a:r>
          <a:r>
            <a:rPr lang="en-US" b="0" spc="120" baseline="0" dirty="0">
              <a:solidFill>
                <a:schemeClr val="tx2"/>
              </a:solidFill>
              <a:latin typeface="Tw Cen MT" panose="020B0602020104020603" pitchFamily="34" charset="77"/>
            </a:rPr>
            <a:t> University of Engineering and Technology</a:t>
          </a:r>
          <a:endParaRPr lang="en-US" b="1" spc="120" baseline="0" dirty="0">
            <a:solidFill>
              <a:schemeClr val="tx2"/>
            </a:solidFill>
            <a:latin typeface="Tw Cen MT" panose="020B0602020104020603" pitchFamily="34"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1974</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pPr>
            <a:lnSpc>
              <a:spcPct val="100000"/>
            </a:lnSpc>
          </a:pPr>
          <a:r>
            <a:rPr lang="en-US" b="0" spc="120" baseline="0" dirty="0">
              <a:solidFill>
                <a:schemeClr val="tx2"/>
              </a:solidFill>
              <a:latin typeface="Tw Cen MT" panose="020B0602020104020603" pitchFamily="34" charset="77"/>
            </a:rPr>
            <a:t>Established as Khulna </a:t>
          </a:r>
          <a:r>
            <a:rPr lang="en-US" b="0" spc="120" baseline="0" dirty="0" err="1">
              <a:solidFill>
                <a:schemeClr val="tx2"/>
              </a:solidFill>
              <a:latin typeface="Tw Cen MT" panose="020B0602020104020603" pitchFamily="34" charset="77"/>
            </a:rPr>
            <a:t>Enineering</a:t>
          </a:r>
          <a:r>
            <a:rPr lang="en-US" b="0" spc="120" baseline="0" dirty="0">
              <a:solidFill>
                <a:schemeClr val="tx2"/>
              </a:solidFill>
              <a:latin typeface="Tw Cen MT" panose="020B0602020104020603" pitchFamily="34" charset="77"/>
            </a:rPr>
            <a:t> College                      </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spc="140" baseline="0" dirty="0">
              <a:solidFill>
                <a:schemeClr val="tx2"/>
              </a:solidFill>
              <a:latin typeface="Tw Cen MT" panose="020B0602020104020603" pitchFamily="34" charset="77"/>
            </a:rPr>
            <a:t>NOV 20XX</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pPr>
            <a:lnSpc>
              <a:spcPct val="100000"/>
            </a:lnSpc>
          </a:pPr>
          <a:r>
            <a:rPr lang="en-US" b="0" spc="120" baseline="0" dirty="0">
              <a:solidFill>
                <a:schemeClr val="tx2"/>
              </a:solidFill>
              <a:latin typeface="Tw Cen MT" panose="020B0602020104020603" pitchFamily="34"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EFEB4D61-3A9C-4140-977F-3C3F5C9EE9D1}">
      <dgm:prSet phldr="0"/>
      <dgm:spPr/>
      <dgm:t>
        <a:bodyPr/>
        <a:lstStyle/>
        <a:p>
          <a:pPr>
            <a:lnSpc>
              <a:spcPct val="100000"/>
            </a:lnSpc>
          </a:pPr>
          <a:r>
            <a:rPr lang="en-US" b="0" spc="120" baseline="0" dirty="0">
              <a:solidFill>
                <a:schemeClr val="tx2"/>
              </a:solidFill>
              <a:latin typeface="Tw Cen MT" panose="020B0602020104020603" pitchFamily="34" charset="77"/>
            </a:rPr>
            <a:t>Converted to Bangladesh Institute of Technology (BIT), Khulna</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2000" b="0" spc="140" baseline="0" dirty="0">
              <a:solidFill>
                <a:schemeClr val="tx2"/>
              </a:solidFill>
              <a:latin typeface="Tw Cen MT" panose="020B0602020104020603" pitchFamily="34" charset="77"/>
            </a:rPr>
            <a:t>MARCH 20XX</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pPr>
            <a:lnSpc>
              <a:spcPct val="100000"/>
            </a:lnSpc>
          </a:pPr>
          <a:r>
            <a:rPr lang="en-US" b="0" spc="120" baseline="0" dirty="0">
              <a:solidFill>
                <a:schemeClr val="tx2"/>
              </a:solidFill>
              <a:latin typeface="Tw Cen MT" panose="020B0602020104020603" pitchFamily="34"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2000" b="0" spc="140" baseline="0" dirty="0">
              <a:solidFill>
                <a:schemeClr val="tx2"/>
              </a:solidFill>
              <a:latin typeface="Tw Cen MT" panose="020B0602020104020603" pitchFamily="34" charset="77"/>
            </a:rPr>
            <a:t>MAY 2003</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1986</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6"/>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21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gradFill rotWithShape="0">
          <a:gsLst>
            <a:gs pos="0">
              <a:schemeClr val="accent2"/>
            </a:gs>
            <a:gs pos="100000">
              <a:schemeClr val="accent3"/>
            </a:gs>
          </a:gsLst>
          <a:lin ang="0" scaled="1"/>
        </a:gradFill>
        <a:ln>
          <a:noFill/>
        </a:ln>
      </dgm:spPr>
    </dgm:pt>
    <dgm:pt modelId="{B1A1A837-F261-404B-A808-B2F4154CE8A2}" type="pres">
      <dgm:prSet presAssocID="{D05E1923-5021-40F7-B4EF-E582E23A699D}" presName="Ellipse" presStyleLbl="fgAcc1" presStyleIdx="2" presStyleCnt="6"/>
      <dgm:spPr>
        <a:solidFill>
          <a:schemeClr val="lt1">
            <a:hueOff val="0"/>
            <a:satOff val="0"/>
            <a:lum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486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3" presStyleCnt="6"/>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3532" custLinFactNeighborX="-1026">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gradFill rotWithShape="0">
          <a:gsLst>
            <a:gs pos="0">
              <a:schemeClr val="accent2"/>
            </a:gs>
            <a:gs pos="100000">
              <a:schemeClr val="accent3"/>
            </a:gs>
          </a:gsLst>
          <a:lin ang="0" scaled="1"/>
        </a:gradFill>
        <a:ln>
          <a:noFill/>
        </a:ln>
      </dgm:spPr>
    </dgm:pt>
    <dgm:pt modelId="{515AAB83-BD07-4B9E-9A3B-858C0B126F9C}" type="pres">
      <dgm:prSet presAssocID="{8BAB5E6F-A65E-41DB-A296-0818B0E49F7C}" presName="Ellipse" presStyleLbl="fgAcc1" presStyleIdx="4" presStyleCnt="6"/>
      <dgm:spPr>
        <a:solidFill>
          <a:schemeClr val="lt1">
            <a:hueOff val="0"/>
            <a:satOff val="0"/>
            <a:lum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1675">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3">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gradFill rotWithShape="0">
          <a:gsLst>
            <a:gs pos="0">
              <a:schemeClr val="accent2"/>
            </a:gs>
            <a:gs pos="100000">
              <a:schemeClr val="accent3"/>
            </a:gs>
          </a:gsLst>
          <a:lin ang="0" scaled="1"/>
        </a:gradFill>
        <a:ln>
          <a:noFill/>
        </a:ln>
      </dgm:spPr>
    </dgm:pt>
    <dgm:pt modelId="{A22B1C16-7FF0-4DBE-B32E-E43FEB1E2EAC}" type="pres">
      <dgm:prSet presAssocID="{8B9AF88A-E1F7-4D3A-905F-87228D6A8655}" presName="Ellipse" presStyleLbl="fgAcc1" presStyleIdx="5" presStyleCnt="6"/>
      <dgm:spPr>
        <a:solidFill>
          <a:schemeClr val="lt1">
            <a:hueOff val="0"/>
            <a:satOff val="0"/>
            <a:lum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96515" custLinFactNeighborX="1184">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3">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8138"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3781"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708854" y="890053"/>
          <a:ext cx="2326199"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Established as Khulna </a:t>
          </a:r>
          <a:r>
            <a:rPr lang="en-US" sz="1500" b="0" kern="1200" spc="120" baseline="0" dirty="0" err="1">
              <a:solidFill>
                <a:schemeClr val="tx2"/>
              </a:solidFill>
              <a:latin typeface="Tw Cen MT" panose="020B0602020104020603" pitchFamily="34" charset="77"/>
            </a:rPr>
            <a:t>Enineering</a:t>
          </a:r>
          <a:r>
            <a:rPr lang="en-US" sz="1500" b="0" kern="1200" spc="120" baseline="0" dirty="0">
              <a:solidFill>
                <a:schemeClr val="tx2"/>
              </a:solidFill>
              <a:latin typeface="Tw Cen MT" panose="020B0602020104020603" pitchFamily="34" charset="77"/>
            </a:rPr>
            <a:t> College                      </a:t>
          </a:r>
        </a:p>
      </dsp:txBody>
      <dsp:txXfrm>
        <a:off x="708854" y="890053"/>
        <a:ext cx="2326199" cy="1291450"/>
      </dsp:txXfrm>
    </dsp:sp>
    <dsp:sp modelId="{8E3FB235-DF38-476B-9A0E-B1E583D50944}">
      <dsp:nvSpPr>
        <dsp:cNvPr id="0" name=""/>
        <dsp:cNvSpPr/>
      </dsp:nvSpPr>
      <dsp:spPr>
        <a:xfrm>
          <a:off x="708854" y="436300"/>
          <a:ext cx="2326199"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1974</a:t>
          </a:r>
        </a:p>
      </dsp:txBody>
      <dsp:txXfrm>
        <a:off x="708854" y="436300"/>
        <a:ext cx="2326199" cy="453752"/>
      </dsp:txXfrm>
    </dsp:sp>
    <dsp:sp modelId="{9AA05CE5-209F-4AD9-BE2C-2A69F76DA8F4}">
      <dsp:nvSpPr>
        <dsp:cNvPr id="0" name=""/>
        <dsp:cNvSpPr/>
      </dsp:nvSpPr>
      <dsp:spPr>
        <a:xfrm>
          <a:off x="228563"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822"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67959"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03603"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369721" y="2181504"/>
          <a:ext cx="240410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Disseminate standardized metrics</a:t>
          </a:r>
        </a:p>
      </dsp:txBody>
      <dsp:txXfrm>
        <a:off x="2369721" y="2181504"/>
        <a:ext cx="2404107" cy="1291450"/>
      </dsp:txXfrm>
    </dsp:sp>
    <dsp:sp modelId="{223C5207-4FA2-4A6C-8F43-20BD55767C99}">
      <dsp:nvSpPr>
        <dsp:cNvPr id="0" name=""/>
        <dsp:cNvSpPr/>
      </dsp:nvSpPr>
      <dsp:spPr>
        <a:xfrm>
          <a:off x="2369721" y="3472954"/>
          <a:ext cx="240410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NOV 20XX</a:t>
          </a:r>
        </a:p>
      </dsp:txBody>
      <dsp:txXfrm>
        <a:off x="2369721" y="3472954"/>
        <a:ext cx="2404107" cy="453752"/>
      </dsp:txXfrm>
    </dsp:sp>
    <dsp:sp modelId="{4FE5EB5D-4CEF-4D0D-9394-0534E61844BE}">
      <dsp:nvSpPr>
        <dsp:cNvPr id="0" name=""/>
        <dsp:cNvSpPr/>
      </dsp:nvSpPr>
      <dsp:spPr>
        <a:xfrm>
          <a:off x="1928385"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8664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7780"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03424"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59287" y="890053"/>
          <a:ext cx="2366485"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Converted to Bangladesh Institute of Technology (BIT), Khulna</a:t>
          </a:r>
        </a:p>
      </dsp:txBody>
      <dsp:txXfrm>
        <a:off x="4059287" y="890053"/>
        <a:ext cx="2366485" cy="1291450"/>
      </dsp:txXfrm>
    </dsp:sp>
    <dsp:sp modelId="{2D6C7916-1130-46A8-833B-A6278CBD2192}">
      <dsp:nvSpPr>
        <dsp:cNvPr id="0" name=""/>
        <dsp:cNvSpPr/>
      </dsp:nvSpPr>
      <dsp:spPr>
        <a:xfrm>
          <a:off x="4059287" y="436300"/>
          <a:ext cx="236648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1986</a:t>
          </a:r>
        </a:p>
      </dsp:txBody>
      <dsp:txXfrm>
        <a:off x="4059287" y="436300"/>
        <a:ext cx="2366485" cy="453752"/>
      </dsp:txXfrm>
    </dsp:sp>
    <dsp:sp modelId="{4D953791-5C2F-4A75-A8F4-6ED7EAB5E015}">
      <dsp:nvSpPr>
        <dsp:cNvPr id="0" name=""/>
        <dsp:cNvSpPr/>
      </dsp:nvSpPr>
      <dsp:spPr>
        <a:xfrm>
          <a:off x="3628206"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86465"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7602"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203246"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814480" y="2181504"/>
          <a:ext cx="2313876"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Foster holistically superior methodologies</a:t>
          </a:r>
        </a:p>
      </dsp:txBody>
      <dsp:txXfrm>
        <a:off x="5814480" y="2181504"/>
        <a:ext cx="2313876" cy="1291450"/>
      </dsp:txXfrm>
    </dsp:sp>
    <dsp:sp modelId="{7C1E6B4A-59F7-4018-A403-E1CCAEE78BA1}">
      <dsp:nvSpPr>
        <dsp:cNvPr id="0" name=""/>
        <dsp:cNvSpPr/>
      </dsp:nvSpPr>
      <dsp:spPr>
        <a:xfrm>
          <a:off x="5814480" y="3472954"/>
          <a:ext cx="231387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MARCH 20XX</a:t>
          </a:r>
        </a:p>
      </dsp:txBody>
      <dsp:txXfrm>
        <a:off x="5814480" y="3472954"/>
        <a:ext cx="2313876" cy="453752"/>
      </dsp:txXfrm>
    </dsp:sp>
    <dsp:sp modelId="{A03C5372-D306-43AC-B406-6F8183849431}">
      <dsp:nvSpPr>
        <dsp:cNvPr id="0" name=""/>
        <dsp:cNvSpPr/>
      </dsp:nvSpPr>
      <dsp:spPr>
        <a:xfrm>
          <a:off x="5328028"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86287"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67423"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903067"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337634" y="890053"/>
          <a:ext cx="2734297"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100000"/>
            </a:lnSpc>
            <a:spcBef>
              <a:spcPct val="0"/>
            </a:spcBef>
            <a:spcAft>
              <a:spcPct val="35000"/>
            </a:spcAft>
            <a:buNone/>
          </a:pPr>
          <a:r>
            <a:rPr lang="en-US" sz="1500" b="0" kern="1200" spc="120" baseline="0" dirty="0">
              <a:solidFill>
                <a:schemeClr val="tx2"/>
              </a:solidFill>
              <a:latin typeface="Tw Cen MT" panose="020B0602020104020603" pitchFamily="34" charset="77"/>
            </a:rPr>
            <a:t>Upgraded and renamed as </a:t>
          </a:r>
          <a:r>
            <a:rPr lang="en-US" sz="1500" b="0" kern="1200" spc="120" baseline="0" dirty="0" err="1">
              <a:solidFill>
                <a:schemeClr val="tx2"/>
              </a:solidFill>
              <a:latin typeface="Tw Cen MT" panose="020B0602020104020603" pitchFamily="34" charset="77"/>
            </a:rPr>
            <a:t>Khunla</a:t>
          </a:r>
          <a:r>
            <a:rPr lang="en-US" sz="1500" b="0" kern="1200" spc="120" baseline="0" dirty="0">
              <a:solidFill>
                <a:schemeClr val="tx2"/>
              </a:solidFill>
              <a:latin typeface="Tw Cen MT" panose="020B0602020104020603" pitchFamily="34" charset="77"/>
            </a:rPr>
            <a:t> University of Engineering and Technology</a:t>
          </a:r>
          <a:endParaRPr lang="en-US" sz="1500" b="1" kern="1200" spc="120" baseline="0" dirty="0">
            <a:solidFill>
              <a:schemeClr val="tx2"/>
            </a:solidFill>
            <a:latin typeface="Tw Cen MT" panose="020B0602020104020603" pitchFamily="34" charset="77"/>
          </a:endParaRPr>
        </a:p>
      </dsp:txBody>
      <dsp:txXfrm>
        <a:off x="7337634" y="890053"/>
        <a:ext cx="2734297" cy="1291450"/>
      </dsp:txXfrm>
    </dsp:sp>
    <dsp:sp modelId="{3FA5D5AE-9CAE-4D19-9765-BCEE62095312}">
      <dsp:nvSpPr>
        <dsp:cNvPr id="0" name=""/>
        <dsp:cNvSpPr/>
      </dsp:nvSpPr>
      <dsp:spPr>
        <a:xfrm>
          <a:off x="7337634" y="436300"/>
          <a:ext cx="2734297"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MAY 2003</a:t>
          </a:r>
        </a:p>
      </dsp:txBody>
      <dsp:txXfrm>
        <a:off x="7337634" y="436300"/>
        <a:ext cx="2734297" cy="453752"/>
      </dsp:txXfrm>
    </dsp:sp>
    <dsp:sp modelId="{FE6CA7EB-68EC-4E76-9051-08C4CF370101}">
      <dsp:nvSpPr>
        <dsp:cNvPr id="0" name=""/>
        <dsp:cNvSpPr/>
      </dsp:nvSpPr>
      <dsp:spPr>
        <a:xfrm>
          <a:off x="7027849"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86108"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5/11/2023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5/11/2023</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5/11/2023</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5/11/2023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5/11/2023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5/11/2023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5/11/2023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p:blipFill>
        <p:spPr>
          <a:xfrm>
            <a:off x="4865012" y="2262675"/>
            <a:ext cx="2431527" cy="2921723"/>
          </a:xfrm>
          <a:prstGeom prst="rect">
            <a:avLst/>
          </a:prstGeom>
        </p:spPr>
      </p:pic>
      <p:sp>
        <p:nvSpPr>
          <p:cNvPr id="4" name="Rectangle 3">
            <a:extLst>
              <a:ext uri="{FF2B5EF4-FFF2-40B4-BE49-F238E27FC236}">
                <a16:creationId xmlns:a16="http://schemas.microsoft.com/office/drawing/2014/main" id="{94DA8FB1-0303-6BCE-152B-1E8664ED7277}"/>
              </a:ext>
            </a:extLst>
          </p:cNvPr>
          <p:cNvSpPr/>
          <p:nvPr/>
        </p:nvSpPr>
        <p:spPr>
          <a:xfrm rot="977131">
            <a:off x="4121521" y="-52290"/>
            <a:ext cx="382555" cy="633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846083" y="492732"/>
            <a:ext cx="11100383" cy="1541341"/>
          </a:xfrm>
        </p:spPr>
        <p:txBody>
          <a:bodyPr/>
          <a:lstStyle/>
          <a:p>
            <a:r>
              <a:rPr lang="en-US" sz="1600" dirty="0"/>
              <a:t>			Introductory Presentation on</a:t>
            </a:r>
            <a:br>
              <a:rPr lang="en-US" sz="1600" dirty="0"/>
            </a:br>
            <a:r>
              <a:rPr lang="en-US" sz="2400" dirty="0"/>
              <a:t>Khulna university of engineering and technology</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04888" y="5135635"/>
            <a:ext cx="4150506" cy="1229633"/>
          </a:xfrm>
        </p:spPr>
        <p:txBody>
          <a:bodyPr/>
          <a:lstStyle/>
          <a:p>
            <a:pPr lvl="1" algn="l"/>
            <a:r>
              <a:rPr lang="en-US" dirty="0">
                <a:ln w="0"/>
                <a:effectLst>
                  <a:outerShdw blurRad="38100" dist="19050" dir="2700000" algn="tl" rotWithShape="0">
                    <a:schemeClr val="dk1">
                      <a:alpha val="40000"/>
                    </a:schemeClr>
                  </a:outerShdw>
                </a:effectLst>
              </a:rPr>
              <a:t>Presented By:</a:t>
            </a:r>
          </a:p>
          <a:p>
            <a:pPr lvl="1" algn="l"/>
            <a:r>
              <a:rPr lang="en-US" dirty="0">
                <a:ln w="0"/>
                <a:effectLst>
                  <a:outerShdw blurRad="38100" dist="19050" dir="2700000" algn="tl" rotWithShape="0">
                    <a:schemeClr val="dk1">
                      <a:alpha val="40000"/>
                    </a:schemeClr>
                  </a:outerShdw>
                </a:effectLst>
              </a:rPr>
              <a:t>Partho Choudhury Shoumya</a:t>
            </a:r>
          </a:p>
          <a:p>
            <a:pPr lvl="1" algn="l"/>
            <a:r>
              <a:rPr lang="en-US" dirty="0">
                <a:ln w="0"/>
                <a:effectLst>
                  <a:outerShdw blurRad="38100" dist="19050" dir="2700000" algn="tl" rotWithShape="0">
                    <a:schemeClr val="dk1">
                      <a:alpha val="40000"/>
                    </a:schemeClr>
                  </a:outerShdw>
                </a:effectLst>
              </a:rPr>
              <a:t>Roll: 1807021</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STUDENT DETAILS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Descriptions of students</a:t>
            </a:r>
          </a:p>
        </p:txBody>
      </p:sp>
    </p:spTree>
    <p:extLst>
      <p:ext uri="{BB962C8B-B14F-4D97-AF65-F5344CB8AC3E}">
        <p14:creationId xmlns:p14="http://schemas.microsoft.com/office/powerpoint/2010/main" val="228948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Students details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93683" y="2439099"/>
            <a:ext cx="6051246" cy="4282376"/>
          </a:xfrm>
        </p:spPr>
        <p:txBody>
          <a:bodyPr>
            <a:normAutofit/>
          </a:bodyPr>
          <a:lstStyle/>
          <a:p>
            <a:r>
              <a:rPr lang="en-US" dirty="0"/>
              <a:t>Almost 1000 students are admitted in those departments in undergraduate level each year after scoring topmost result in a tough competitive admission test.</a:t>
            </a:r>
          </a:p>
          <a:p>
            <a:r>
              <a:rPr lang="en-US" dirty="0"/>
              <a:t>There are modern technologically advanced classrooms and well equipped laboratories for students to grasp knowledge from highly qualified teacher panel.</a:t>
            </a:r>
          </a:p>
          <a:p>
            <a:r>
              <a:rPr lang="en-US" dirty="0"/>
              <a:t>Scholarships are awarded each year to students based on their merits to encourage them to study more enthusiastically.</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51529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Success stories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93682" y="2315844"/>
            <a:ext cx="5730657" cy="4202943"/>
          </a:xfrm>
        </p:spPr>
        <p:txBody>
          <a:bodyPr/>
          <a:lstStyle/>
          <a:p>
            <a:r>
              <a:rPr lang="en-US" dirty="0"/>
              <a:t>Students who pass each year get very good jobs in renowned companies as well as government organizations.</a:t>
            </a:r>
          </a:p>
          <a:p>
            <a:r>
              <a:rPr lang="en-US" dirty="0"/>
              <a:t>Some students opt for entrepreneurship and they also find successes in their respective fields.</a:t>
            </a:r>
          </a:p>
          <a:p>
            <a:r>
              <a:rPr lang="en-US" dirty="0"/>
              <a:t>Lots of students choose to pursue higher study abroad and they get admitted in foreign institutions based on their merits.</a:t>
            </a:r>
          </a:p>
          <a:p>
            <a:r>
              <a:rPr lang="en-US" dirty="0"/>
              <a:t>Graduates of KUET are highly skillful and they get highly appreciated for their merit in home and abroad.</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26011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a:blip r:embed="rId2"/>
          <a:srcRect/>
          <a:stretch/>
        </p:blipFill>
        <p:spPr>
          <a:xfrm>
            <a:off x="19664" y="68826"/>
            <a:ext cx="8534400" cy="6740014"/>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Residential Halls</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336815" cy="2705101"/>
          </a:xfrm>
        </p:spPr>
        <p:txBody>
          <a:bodyPr>
            <a:noAutofit/>
          </a:bodyPr>
          <a:lstStyle/>
          <a:p>
            <a:pPr marL="342900" indent="-342900">
              <a:buFont typeface="Arial" panose="020B0604020202020204" pitchFamily="34" charset="0"/>
              <a:buChar char="•"/>
            </a:pPr>
            <a:r>
              <a:rPr lang="en-US" dirty="0"/>
              <a:t>Currently There are 7 residential Halls in </a:t>
            </a:r>
            <a:r>
              <a:rPr lang="en-US" dirty="0" err="1"/>
              <a:t>Kuet</a:t>
            </a:r>
            <a:r>
              <a:rPr lang="en-US" dirty="0"/>
              <a:t> for students and dorm for teachers.</a:t>
            </a:r>
          </a:p>
          <a:p>
            <a:pPr marL="342900" indent="-342900">
              <a:buFont typeface="Arial" panose="020B0604020202020204" pitchFamily="34" charset="0"/>
              <a:buChar char="•"/>
            </a:pPr>
            <a:r>
              <a:rPr lang="en-US" dirty="0"/>
              <a:t>6 for boys and 1 for girls.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8200690" y="2654299"/>
            <a:ext cx="3165475" cy="2705101"/>
          </a:xfrm>
        </p:spPr>
        <p:txBody>
          <a:bodyPr vert="horz" lIns="91440" tIns="45720" rIns="91440" bIns="45720" rtlCol="0" anchor="t">
            <a:normAutofit/>
          </a:bodyPr>
          <a:lstStyle/>
          <a:p>
            <a:r>
              <a:rPr lang="en-US" dirty="0"/>
              <a:t>Also, Each hall has:</a:t>
            </a:r>
          </a:p>
          <a:p>
            <a:pPr marL="342900" indent="-342900">
              <a:buFont typeface="Arial" panose="020B0604020202020204" pitchFamily="34" charset="0"/>
              <a:buChar char="•"/>
            </a:pPr>
            <a:r>
              <a:rPr lang="en-US" dirty="0"/>
              <a:t>Playground</a:t>
            </a:r>
          </a:p>
          <a:p>
            <a:pPr marL="342900" indent="-342900">
              <a:buFont typeface="Arial" panose="020B0604020202020204" pitchFamily="34" charset="0"/>
              <a:buChar char="•"/>
            </a:pPr>
            <a:r>
              <a:rPr lang="en-US" dirty="0"/>
              <a:t>Clean water supply</a:t>
            </a:r>
          </a:p>
          <a:p>
            <a:pPr marL="342900" indent="-342900">
              <a:buFont typeface="Arial" panose="020B0604020202020204" pitchFamily="34" charset="0"/>
              <a:buChar char="•"/>
            </a:pPr>
            <a:r>
              <a:rPr lang="en-US" dirty="0"/>
              <a:t>tv room</a:t>
            </a:r>
          </a:p>
          <a:p>
            <a:pPr marL="342900" indent="-342900">
              <a:buFont typeface="Arial" panose="020B0604020202020204" pitchFamily="34" charset="0"/>
              <a:buChar char="•"/>
            </a:pPr>
            <a:r>
              <a:rPr lang="en-US" dirty="0"/>
              <a:t>Hi-speed internet</a:t>
            </a:r>
          </a:p>
          <a:p>
            <a:pPr marL="342900" indent="-342900">
              <a:buFont typeface="Arial" panose="020B0604020202020204" pitchFamily="34" charset="0"/>
              <a:buChar char="•"/>
            </a:pPr>
            <a:r>
              <a:rPr lang="en-US" dirty="0"/>
              <a:t>Library etc.</a:t>
            </a:r>
          </a:p>
          <a:p>
            <a:pPr marL="342900" indent="-342900">
              <a:buFont typeface="Arial" panose="020B0604020202020204" pitchFamily="34" charset="0"/>
              <a:buChar char="•"/>
            </a:pPr>
            <a:endParaRPr lang="en-US" dirty="0"/>
          </a:p>
          <a:p>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4555847" y="2654299"/>
            <a:ext cx="3165475" cy="2705101"/>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dirty="0"/>
              <a:t>Each hall has enough space for the allotted students.</a:t>
            </a:r>
          </a:p>
          <a:p>
            <a:pPr marL="342900" indent="-342900">
              <a:buFont typeface="Arial" panose="020B0604020202020204" pitchFamily="34" charset="0"/>
              <a:buChar char="•"/>
            </a:pPr>
            <a:r>
              <a:rPr lang="en-US" dirty="0"/>
              <a:t>Chairs, tables and bookshelves are given to students to help in their studies</a:t>
            </a:r>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research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KUET emphasizes highly on research. There is a “Central Library” which is fully automatic, digital and contains lots of books and journals to help students and teachers in their research work.</a:t>
            </a:r>
          </a:p>
          <a:p>
            <a:endParaRPr lang="en-US"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FACILITIES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Facilities for </a:t>
            </a:r>
            <a:r>
              <a:rPr lang="en-US" dirty="0" err="1"/>
              <a:t>Kuetians</a:t>
            </a:r>
            <a:endParaRPr lang="en-US" dirty="0"/>
          </a:p>
        </p:txBody>
      </p:sp>
    </p:spTree>
    <p:extLst>
      <p:ext uri="{BB962C8B-B14F-4D97-AF65-F5344CB8AC3E}">
        <p14:creationId xmlns:p14="http://schemas.microsoft.com/office/powerpoint/2010/main" val="68171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0"/>
            <a:ext cx="5730658"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Central mosque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lstStyle/>
          <a:p>
            <a:pPr marL="0" indent="0">
              <a:buNone/>
            </a:pPr>
            <a:r>
              <a:rPr lang="en-US" dirty="0"/>
              <a:t>There is a well equipped central mosque in the university campus for the people to say their prayer.</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371502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538452" y="0"/>
            <a:ext cx="5141702"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Central field</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lstStyle/>
          <a:p>
            <a:pPr marL="0" indent="0">
              <a:buNone/>
            </a:pPr>
            <a:r>
              <a:rPr lang="en-US" dirty="0"/>
              <a:t>There is a huge ground in KUET where students play outdoor games in their free time. Also annual sports are held here. This ground helps students to by mentally and physically fit through the means of sports.</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329732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0"/>
            <a:ext cx="5950857" cy="6857999"/>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clubs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5474952" cy="3539265"/>
          </a:xfrm>
        </p:spPr>
        <p:txBody>
          <a:bodyPr/>
          <a:lstStyle/>
          <a:p>
            <a:r>
              <a:rPr lang="en-US" dirty="0"/>
              <a:t>Try (Voluntary Social work club)</a:t>
            </a:r>
          </a:p>
          <a:p>
            <a:r>
              <a:rPr lang="en-US" dirty="0"/>
              <a:t>Dream (Voluntary blood donation club)</a:t>
            </a:r>
          </a:p>
          <a:p>
            <a:r>
              <a:rPr lang="en-US" dirty="0"/>
              <a:t>SGIPC (Programming Club)</a:t>
            </a:r>
          </a:p>
          <a:p>
            <a:r>
              <a:rPr lang="en-US" dirty="0" err="1"/>
              <a:t>Dhrupodi</a:t>
            </a:r>
            <a:r>
              <a:rPr lang="en-US" dirty="0"/>
              <a:t> (Dance Club)</a:t>
            </a:r>
          </a:p>
          <a:p>
            <a:r>
              <a:rPr lang="en-US" dirty="0"/>
              <a:t>OKS (Sports club)</a:t>
            </a:r>
          </a:p>
          <a:p>
            <a:r>
              <a:rPr lang="en-US" dirty="0"/>
              <a:t>HACK (Hardware club)</a:t>
            </a:r>
          </a:p>
          <a:p>
            <a:r>
              <a:rPr lang="en-US" dirty="0"/>
              <a:t>Team Durbar (Mars rover club)</a:t>
            </a:r>
          </a:p>
          <a:p>
            <a:r>
              <a:rPr lang="en-US" dirty="0"/>
              <a:t>Math club etc.</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7660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136525"/>
            <a:ext cx="5950857" cy="7129513"/>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gym</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4413068" cy="3539265"/>
          </a:xfrm>
        </p:spPr>
        <p:txBody>
          <a:bodyPr/>
          <a:lstStyle/>
          <a:p>
            <a:pPr marL="0" indent="0">
              <a:buNone/>
            </a:pPr>
            <a:r>
              <a:rPr lang="en-US" dirty="0"/>
              <a:t>Well equipped and fully functional gym is there to help students to keep their body fit</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5490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a:blip r:embed="rId2"/>
          <a:srcRect/>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Inception</a:t>
            </a:r>
          </a:p>
          <a:p>
            <a:r>
              <a:rPr lang="en-US" dirty="0"/>
              <a:t>History</a:t>
            </a:r>
          </a:p>
          <a:p>
            <a:r>
              <a:rPr lang="en-US" dirty="0"/>
              <a:t>Academic Details</a:t>
            </a:r>
          </a:p>
          <a:p>
            <a:r>
              <a:rPr lang="en-US" dirty="0"/>
              <a:t>Student Details</a:t>
            </a:r>
          </a:p>
          <a:p>
            <a:r>
              <a:rPr lang="en-US" dirty="0"/>
              <a:t>Residential Halls</a:t>
            </a:r>
          </a:p>
          <a:p>
            <a:r>
              <a:rPr lang="en-US" dirty="0"/>
              <a:t>Research</a:t>
            </a:r>
          </a:p>
          <a:p>
            <a:r>
              <a:rPr lang="en-US" dirty="0"/>
              <a:t>Facilities</a:t>
            </a:r>
          </a:p>
          <a:p>
            <a:r>
              <a:rPr lang="en-US" dirty="0"/>
              <a:t>Delicacy</a:t>
            </a:r>
          </a:p>
          <a:p>
            <a:endParaRPr lang="en-US" dirty="0"/>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ircle(in)">
                                      <p:cBhvr>
                                        <p:cTn id="10" dur="1000"/>
                                        <p:tgtEl>
                                          <p:spTgt spid="3">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1000"/>
                                        <p:tgtEl>
                                          <p:spTgt spid="3">
                                            <p:txEl>
                                              <p:pRg st="1" end="1"/>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circle(in)">
                                      <p:cBhvr>
                                        <p:cTn id="16" dur="1000"/>
                                        <p:tgtEl>
                                          <p:spTgt spid="3">
                                            <p:txEl>
                                              <p:pRg st="2" end="2"/>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ircle(in)">
                                      <p:cBhvr>
                                        <p:cTn id="19" dur="1000"/>
                                        <p:tgtEl>
                                          <p:spTgt spid="3">
                                            <p:txEl>
                                              <p:pRg st="3" end="3"/>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1000"/>
                                        <p:tgtEl>
                                          <p:spTgt spid="3">
                                            <p:txEl>
                                              <p:pRg st="4" end="4"/>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ircle(in)">
                                      <p:cBhvr>
                                        <p:cTn id="25" dur="1000"/>
                                        <p:tgtEl>
                                          <p:spTgt spid="3">
                                            <p:txEl>
                                              <p:pRg st="5" end="5"/>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ircle(in)">
                                      <p:cBhvr>
                                        <p:cTn id="28" dur="1000"/>
                                        <p:tgtEl>
                                          <p:spTgt spid="3">
                                            <p:txEl>
                                              <p:pRg st="6" end="6"/>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circle(in)">
                                      <p:cBhvr>
                                        <p:cTn id="3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461342" y="1"/>
            <a:ext cx="5730658" cy="6990734"/>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Swimming pool</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5" y="2551819"/>
            <a:ext cx="5435623" cy="3539265"/>
          </a:xfrm>
        </p:spPr>
        <p:txBody>
          <a:bodyPr/>
          <a:lstStyle/>
          <a:p>
            <a:pPr marL="0" indent="0">
              <a:buNone/>
            </a:pPr>
            <a:r>
              <a:rPr lang="en-US" dirty="0"/>
              <a:t>Very nice, huge and beautiful swimming pool is there to entertain people.</a:t>
            </a:r>
          </a:p>
        </p:txBody>
      </p:sp>
      <p:sp>
        <p:nvSpPr>
          <p:cNvPr id="8" name="Footer Placeholder 7">
            <a:extLst>
              <a:ext uri="{FF2B5EF4-FFF2-40B4-BE49-F238E27FC236}">
                <a16:creationId xmlns:a16="http://schemas.microsoft.com/office/drawing/2014/main" id="{4935E91E-7CC8-9B42-8C6A-FB302D879597}"/>
              </a:ext>
            </a:extLst>
          </p:cNvPr>
          <p:cNvSpPr>
            <a:spLocks noGrp="1"/>
          </p:cNvSpPr>
          <p:nvPr>
            <p:ph type="ftr" sz="quarter" idx="11"/>
          </p:nvPr>
        </p:nvSpPr>
        <p:spPr>
          <a:xfrm>
            <a:off x="4053114" y="6356350"/>
            <a:ext cx="2188029"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320066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52664" y="1274699"/>
            <a:ext cx="5112774" cy="1718268"/>
          </a:xfrm>
        </p:spPr>
        <p:txBody>
          <a:bodyPr/>
          <a:lstStyle/>
          <a:p>
            <a:r>
              <a:rPr lang="en-US" dirty="0"/>
              <a:t>Student </a:t>
            </a:r>
            <a:r>
              <a:rPr lang="en-US" dirty="0" err="1"/>
              <a:t>welfatre</a:t>
            </a:r>
            <a:r>
              <a:rPr lang="en-US" dirty="0"/>
              <a:t> center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3129492"/>
            <a:ext cx="4866968" cy="2241158"/>
          </a:xfrm>
        </p:spPr>
        <p:txBody>
          <a:bodyPr vert="horz" lIns="91440" tIns="45720" rIns="91440" bIns="45720" rtlCol="0" anchor="t">
            <a:normAutofit/>
          </a:bodyPr>
          <a:lstStyle/>
          <a:p>
            <a:r>
              <a:rPr lang="en-US" dirty="0"/>
              <a:t>SWC is heart of the clubs activities in KUET. Musical events, Departmental nights, Dance fests, Photography exhibition etc. are held at </a:t>
            </a:r>
            <a:r>
              <a:rPr lang="en-US" dirty="0" err="1"/>
              <a:t>muktomoncho</a:t>
            </a:r>
            <a:r>
              <a:rPr lang="en-US" dirty="0"/>
              <a:t> of SWC. There is central cafeteria in SWC which serves quality food in reasonable price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41662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5024284" cy="916644"/>
          </a:xfrm>
        </p:spPr>
        <p:txBody>
          <a:bodyPr/>
          <a:lstStyle/>
          <a:p>
            <a:r>
              <a:rPr lang="en-US" dirty="0"/>
              <a:t>Medical Center</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A well equipped and fully dedicated medical center of KUET takes good care of </a:t>
            </a:r>
            <a:r>
              <a:rPr lang="en-US" dirty="0" err="1"/>
              <a:t>Kuetians</a:t>
            </a:r>
            <a:r>
              <a:rPr lang="en-US" dirty="0"/>
              <a:t>. People can receive primary treatment and health support from here.</a:t>
            </a:r>
          </a:p>
          <a:p>
            <a:endParaRPr lang="en-US" dirty="0"/>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56337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 y="0"/>
            <a:ext cx="8554065"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Auditorium</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A nicely decorated and modern auditorium is exists in KUET which is used typically to host seminars, conferences and cultural events of the university.</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231984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 y="1"/>
            <a:ext cx="8554065"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5889523" y="1106424"/>
            <a:ext cx="4984955" cy="916644"/>
          </a:xfrm>
        </p:spPr>
        <p:txBody>
          <a:bodyPr/>
          <a:lstStyle/>
          <a:p>
            <a:r>
              <a:rPr lang="en-US" dirty="0"/>
              <a:t>Transportation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5889522" y="2023068"/>
            <a:ext cx="4984955" cy="3295405"/>
          </a:xfrm>
        </p:spPr>
        <p:txBody>
          <a:bodyPr vert="horz" lIns="91440" tIns="45720" rIns="91440" bIns="45720" rtlCol="0" anchor="t">
            <a:normAutofit/>
          </a:bodyPr>
          <a:lstStyle/>
          <a:p>
            <a:r>
              <a:rPr lang="en-US" dirty="0"/>
              <a:t>There are lots of vehicles including bus, microbus, ambulance etc. which are used by students and teachers to travel from/to home, city regularly.</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222583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DELICACY OF KUET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Exclusivity of KUET</a:t>
            </a:r>
          </a:p>
        </p:txBody>
      </p:sp>
    </p:spTree>
    <p:extLst>
      <p:ext uri="{BB962C8B-B14F-4D97-AF65-F5344CB8AC3E}">
        <p14:creationId xmlns:p14="http://schemas.microsoft.com/office/powerpoint/2010/main" val="3446797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0"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739148" cy="916644"/>
          </a:xfrm>
        </p:spPr>
        <p:txBody>
          <a:bodyPr/>
          <a:lstStyle/>
          <a:p>
            <a:r>
              <a:rPr lang="en-US" dirty="0"/>
              <a:t>Shaheed </a:t>
            </a:r>
            <a:r>
              <a:rPr lang="en-US" dirty="0" err="1"/>
              <a:t>minar</a:t>
            </a:r>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KUET has built Bangladesh’s 2</a:t>
            </a:r>
            <a:r>
              <a:rPr lang="en-US" baseline="30000" dirty="0"/>
              <a:t>nd</a:t>
            </a:r>
            <a:r>
              <a:rPr lang="en-US" dirty="0"/>
              <a:t> largest shaheed </a:t>
            </a:r>
            <a:r>
              <a:rPr lang="en-US" dirty="0" err="1"/>
              <a:t>minar</a:t>
            </a:r>
            <a:r>
              <a:rPr lang="en-US" dirty="0"/>
              <a:t> to pay </a:t>
            </a:r>
            <a:r>
              <a:rPr lang="en-US" dirty="0" err="1"/>
              <a:t>triubute</a:t>
            </a:r>
            <a:r>
              <a:rPr lang="en-US" dirty="0"/>
              <a:t> to great martyrs of </a:t>
            </a:r>
            <a:r>
              <a:rPr lang="en-US"/>
              <a:t>our independence of 1971.</a:t>
            </a:r>
            <a:endParaRPr lang="en-US" dirty="0"/>
          </a:p>
          <a:p>
            <a:endParaRPr lang="en-US"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08750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2458" y="0"/>
            <a:ext cx="8534400"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Clean campus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798142" cy="3295405"/>
          </a:xfrm>
        </p:spPr>
        <p:txBody>
          <a:bodyPr vert="horz" lIns="91440" tIns="45720" rIns="91440" bIns="45720" rtlCol="0" anchor="t">
            <a:normAutofit/>
          </a:bodyPr>
          <a:lstStyle/>
          <a:p>
            <a:r>
              <a:rPr lang="en-US" dirty="0"/>
              <a:t>KUET has a GREEN, CLEAN and BEAUTIFUL campus of over 100 acres. People of KUET values highly of the cleanliness of the campus. There are lots of bins in all over the campus. Workers are very disciplined and motivated to keep the campus as clean as possible.</a:t>
            </a:r>
          </a:p>
          <a:p>
            <a:endParaRPr lang="en-US"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218325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36C00303-A08F-4F62-BD8D-3CC12633BD76}"/>
              </a:ext>
            </a:extLst>
          </p:cNvPr>
          <p:cNvPicPr>
            <a:picLocks noGrp="1" noChangeAspect="1"/>
          </p:cNvPicPr>
          <p:nvPr>
            <p:ph type="pic" sz="quarter" idx="13"/>
          </p:nvPr>
        </p:nvPicPr>
        <p:blipFill>
          <a:blip r:embed="rId2"/>
          <a:srcRect/>
          <a:stretch/>
        </p:blipFill>
        <p:spPr>
          <a:xfrm>
            <a:off x="15231" y="0"/>
            <a:ext cx="8499021" cy="6858000"/>
          </a:xfrm>
        </p:spPr>
      </p:pic>
      <p:sp>
        <p:nvSpPr>
          <p:cNvPr id="2" name="Title 1">
            <a:extLst>
              <a:ext uri="{FF2B5EF4-FFF2-40B4-BE49-F238E27FC236}">
                <a16:creationId xmlns:a16="http://schemas.microsoft.com/office/drawing/2014/main" id="{42D1A202-23A3-4F3A-AA92-0172C8D2DA06}"/>
              </a:ext>
            </a:extLst>
          </p:cNvPr>
          <p:cNvSpPr>
            <a:spLocks noGrp="1"/>
          </p:cNvSpPr>
          <p:nvPr>
            <p:ph type="ctrTitle"/>
          </p:nvPr>
        </p:nvSpPr>
        <p:spPr>
          <a:xfrm>
            <a:off x="6096000" y="1106424"/>
            <a:ext cx="4446062" cy="916644"/>
          </a:xfrm>
        </p:spPr>
        <p:txBody>
          <a:bodyPr/>
          <a:lstStyle/>
          <a:p>
            <a:r>
              <a:rPr lang="en-US" dirty="0"/>
              <a:t>Safe campus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r>
              <a:rPr lang="en-US" dirty="0"/>
              <a:t>KUET has always been very much careful about the safety of its students and also the nature. The campus is free of any sort of drugs, ragging, smoking or waste littering. The signboards all around the campus has been a prominent feature of KUET campus.</a:t>
            </a:r>
          </a:p>
          <a:p>
            <a:endParaRPr lang="en-US" dirty="0"/>
          </a:p>
        </p:txBody>
      </p:sp>
      <p:sp>
        <p:nvSpPr>
          <p:cNvPr id="5" name="Footer Placeholder 4">
            <a:extLst>
              <a:ext uri="{FF2B5EF4-FFF2-40B4-BE49-F238E27FC236}">
                <a16:creationId xmlns:a16="http://schemas.microsoft.com/office/drawing/2014/main" id="{C96DE336-91C4-644F-9A64-DC93B220ABE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CECA775-60F7-AF45-8128-48C93DA5789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28</a:t>
            </a:fld>
            <a:endParaRPr lang="en-US" dirty="0"/>
          </a:p>
        </p:txBody>
      </p:sp>
      <p:sp>
        <p:nvSpPr>
          <p:cNvPr id="4" name="Rectangle 3">
            <a:extLst>
              <a:ext uri="{FF2B5EF4-FFF2-40B4-BE49-F238E27FC236}">
                <a16:creationId xmlns:a16="http://schemas.microsoft.com/office/drawing/2014/main" id="{94F9C307-26A1-4069-013B-444D2E5CF845}"/>
              </a:ext>
            </a:extLst>
          </p:cNvPr>
          <p:cNvSpPr/>
          <p:nvPr/>
        </p:nvSpPr>
        <p:spPr>
          <a:xfrm>
            <a:off x="15231" y="6356350"/>
            <a:ext cx="9384408" cy="50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10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2F1E9F-2A7B-A648-8627-B11C8B85DCAE}"/>
              </a:ext>
            </a:extLst>
          </p:cNvPr>
          <p:cNvSpPr>
            <a:spLocks noGrp="1"/>
          </p:cNvSpPr>
          <p:nvPr>
            <p:ph type="title"/>
          </p:nvPr>
        </p:nvSpPr>
        <p:spPr>
          <a:xfrm>
            <a:off x="1921764" y="2145265"/>
            <a:ext cx="8348472" cy="2363568"/>
          </a:xfrm>
        </p:spPr>
        <p:txBody>
          <a:bodyPr>
            <a:normAutofit/>
          </a:bodyPr>
          <a:lstStyle/>
          <a:p>
            <a:r>
              <a:rPr lang="en-US" sz="6600" dirty="0"/>
              <a:t>Thank you</a:t>
            </a:r>
          </a:p>
        </p:txBody>
      </p:sp>
      <p:sp>
        <p:nvSpPr>
          <p:cNvPr id="10" name="Text Placeholder 9">
            <a:extLst>
              <a:ext uri="{FF2B5EF4-FFF2-40B4-BE49-F238E27FC236}">
                <a16:creationId xmlns:a16="http://schemas.microsoft.com/office/drawing/2014/main" id="{97E546FF-BC20-F14C-920E-68471B7A6788}"/>
              </a:ext>
            </a:extLst>
          </p:cNvPr>
          <p:cNvSpPr>
            <a:spLocks noGrp="1"/>
          </p:cNvSpPr>
          <p:nvPr>
            <p:ph type="body" sz="quarter" idx="13"/>
          </p:nvPr>
        </p:nvSpPr>
        <p:spPr>
          <a:xfrm>
            <a:off x="6711900" y="4992488"/>
            <a:ext cx="3727450" cy="832530"/>
          </a:xfrm>
        </p:spPr>
        <p:txBody>
          <a:bodyPr/>
          <a:lstStyle/>
          <a:p>
            <a:r>
              <a:rPr lang="en-US" dirty="0"/>
              <a:t>Partho Choudhury Shoumya</a:t>
            </a:r>
          </a:p>
          <a:p>
            <a:r>
              <a:rPr lang="en-US" dirty="0"/>
              <a:t>1807021</a:t>
            </a:r>
          </a:p>
        </p:txBody>
      </p:sp>
      <p:sp>
        <p:nvSpPr>
          <p:cNvPr id="5" name="Slide Number Placeholder 4">
            <a:extLst>
              <a:ext uri="{FF2B5EF4-FFF2-40B4-BE49-F238E27FC236}">
                <a16:creationId xmlns:a16="http://schemas.microsoft.com/office/drawing/2014/main" id="{318D80CF-8B32-7944-ADE2-7361CDA241C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554560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dirty="0" err="1"/>
              <a:t>INception</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a:bodyPr>
          <a:lstStyle/>
          <a:p>
            <a:pPr marL="285750" indent="-285750">
              <a:buFont typeface="Arial" panose="020B0604020202020204" pitchFamily="34" charset="0"/>
              <a:buChar char="•"/>
            </a:pPr>
            <a:r>
              <a:rPr lang="en-US" dirty="0" err="1"/>
              <a:t>Khunla</a:t>
            </a:r>
            <a:r>
              <a:rPr lang="en-US" dirty="0"/>
              <a:t> </a:t>
            </a:r>
            <a:r>
              <a:rPr lang="en-US" dirty="0" err="1"/>
              <a:t>Univerisity</a:t>
            </a:r>
            <a:r>
              <a:rPr lang="en-US" dirty="0"/>
              <a:t> of Engineering and Technology is a prominent institution </a:t>
            </a:r>
            <a:r>
              <a:rPr lang="en-US" dirty="0" err="1"/>
              <a:t>af</a:t>
            </a:r>
            <a:r>
              <a:rPr lang="en-US" dirty="0"/>
              <a:t> Bangladesh dedicated to higher study on engineering and technology.</a:t>
            </a:r>
          </a:p>
          <a:p>
            <a:pPr marL="285750" indent="-285750">
              <a:buFont typeface="Arial" panose="020B0604020202020204" pitchFamily="34" charset="0"/>
              <a:buChar char="•"/>
            </a:pPr>
            <a:r>
              <a:rPr lang="en-US" dirty="0"/>
              <a:t>Established in 2003</a:t>
            </a:r>
          </a:p>
          <a:p>
            <a:pPr marL="285750" indent="-285750">
              <a:buFont typeface="Arial" panose="020B0604020202020204" pitchFamily="34" charset="0"/>
              <a:buChar char="•"/>
            </a:pPr>
            <a:r>
              <a:rPr lang="en-US" dirty="0"/>
              <a:t>Situated in southern city </a:t>
            </a:r>
            <a:r>
              <a:rPr lang="en-US" dirty="0" err="1"/>
              <a:t>Khunla</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3</a:t>
            </a:fld>
            <a:endParaRPr lang="en-US" dirty="0"/>
          </a:p>
        </p:txBody>
      </p:sp>
      <p:sp>
        <p:nvSpPr>
          <p:cNvPr id="4" name="Parallelogram 3">
            <a:extLst>
              <a:ext uri="{FF2B5EF4-FFF2-40B4-BE49-F238E27FC236}">
                <a16:creationId xmlns:a16="http://schemas.microsoft.com/office/drawing/2014/main" id="{4EEDFDDC-8691-4BC9-462D-B4E7EE80F821}"/>
              </a:ext>
            </a:extLst>
          </p:cNvPr>
          <p:cNvSpPr/>
          <p:nvPr/>
        </p:nvSpPr>
        <p:spPr>
          <a:xfrm flipH="1">
            <a:off x="-1" y="0"/>
            <a:ext cx="5924939" cy="6858001"/>
          </a:xfrm>
          <a:custGeom>
            <a:avLst/>
            <a:gdLst>
              <a:gd name="connsiteX0" fmla="*/ 0 w 5896949"/>
              <a:gd name="connsiteY0" fmla="*/ 6858001 h 6858001"/>
              <a:gd name="connsiteX1" fmla="*/ 1474237 w 5896949"/>
              <a:gd name="connsiteY1" fmla="*/ 0 h 6858001"/>
              <a:gd name="connsiteX2" fmla="*/ 5896949 w 5896949"/>
              <a:gd name="connsiteY2" fmla="*/ 0 h 6858001"/>
              <a:gd name="connsiteX3" fmla="*/ 4422712 w 5896949"/>
              <a:gd name="connsiteY3" fmla="*/ 6858001 h 6858001"/>
              <a:gd name="connsiteX4" fmla="*/ 0 w 5896949"/>
              <a:gd name="connsiteY4" fmla="*/ 6858001 h 6858001"/>
              <a:gd name="connsiteX0" fmla="*/ 0 w 5896949"/>
              <a:gd name="connsiteY0" fmla="*/ 6858001 h 6858001"/>
              <a:gd name="connsiteX1" fmla="*/ 1474237 w 5896949"/>
              <a:gd name="connsiteY1" fmla="*/ 0 h 6858001"/>
              <a:gd name="connsiteX2" fmla="*/ 5896949 w 5896949"/>
              <a:gd name="connsiteY2" fmla="*/ 0 h 6858001"/>
              <a:gd name="connsiteX3" fmla="*/ 5215811 w 5896949"/>
              <a:gd name="connsiteY3" fmla="*/ 3163079 h 6858001"/>
              <a:gd name="connsiteX4" fmla="*/ 4422712 w 5896949"/>
              <a:gd name="connsiteY4" fmla="*/ 6858001 h 6858001"/>
              <a:gd name="connsiteX5" fmla="*/ 0 w 5896949"/>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949" h="6858001">
                <a:moveTo>
                  <a:pt x="0" y="6858001"/>
                </a:moveTo>
                <a:lnTo>
                  <a:pt x="1474237" y="0"/>
                </a:lnTo>
                <a:lnTo>
                  <a:pt x="5896949" y="0"/>
                </a:lnTo>
                <a:cubicBezTo>
                  <a:pt x="5679234" y="1017037"/>
                  <a:pt x="5433526" y="2146042"/>
                  <a:pt x="5215811" y="3163079"/>
                </a:cubicBezTo>
                <a:lnTo>
                  <a:pt x="4422712" y="6858001"/>
                </a:lnTo>
                <a:lnTo>
                  <a:pt x="0" y="6858001"/>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63">
            <a:extLst>
              <a:ext uri="{FF2B5EF4-FFF2-40B4-BE49-F238E27FC236}">
                <a16:creationId xmlns:a16="http://schemas.microsoft.com/office/drawing/2014/main" id="{AF34C28A-FCA1-919A-36E9-DD532A794B03}"/>
              </a:ext>
            </a:extLst>
          </p:cNvPr>
          <p:cNvPicPr>
            <a:picLocks noChangeAspect="1"/>
          </p:cNvPicPr>
          <p:nvPr/>
        </p:nvPicPr>
        <p:blipFill>
          <a:blip r:embed="rId2"/>
          <a:srcRect/>
          <a:stretch/>
        </p:blipFill>
        <p:spPr>
          <a:xfrm>
            <a:off x="-1" y="0"/>
            <a:ext cx="8534400" cy="6858001"/>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HISTORY OF KUET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Birth Story of KUET</a:t>
            </a:r>
          </a:p>
        </p:txBody>
      </p:sp>
    </p:spTree>
    <p:extLst>
      <p:ext uri="{BB962C8B-B14F-4D97-AF65-F5344CB8AC3E}">
        <p14:creationId xmlns:p14="http://schemas.microsoft.com/office/powerpoint/2010/main" val="58072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TIMELINE </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2198813230"/>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sp>
        <p:nvSpPr>
          <p:cNvPr id="4" name="Rectangle 3">
            <a:extLst>
              <a:ext uri="{FF2B5EF4-FFF2-40B4-BE49-F238E27FC236}">
                <a16:creationId xmlns:a16="http://schemas.microsoft.com/office/drawing/2014/main" id="{1CD2017E-48AF-BBA9-41A9-25843566DF39}"/>
              </a:ext>
            </a:extLst>
          </p:cNvPr>
          <p:cNvSpPr/>
          <p:nvPr/>
        </p:nvSpPr>
        <p:spPr>
          <a:xfrm>
            <a:off x="793102" y="4114800"/>
            <a:ext cx="10482882" cy="195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49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ACADEMIC DETAILS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597462" y="3567953"/>
            <a:ext cx="4997076" cy="610066"/>
          </a:xfrm>
        </p:spPr>
        <p:txBody>
          <a:bodyPr vert="horz" lIns="91440" tIns="45720" rIns="91440" bIns="45720" rtlCol="0" anchor="t">
            <a:normAutofit/>
          </a:bodyPr>
          <a:lstStyle/>
          <a:p>
            <a:r>
              <a:rPr lang="en-US" dirty="0"/>
              <a:t>Descriptions of academic facilities</a:t>
            </a:r>
          </a:p>
        </p:txBody>
      </p:sp>
    </p:spTree>
    <p:extLst>
      <p:ext uri="{BB962C8B-B14F-4D97-AF65-F5344CB8AC3E}">
        <p14:creationId xmlns:p14="http://schemas.microsoft.com/office/powerpoint/2010/main" val="229266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6016" y="983785"/>
            <a:ext cx="8447439" cy="1074828"/>
          </a:xfrm>
        </p:spPr>
        <p:txBody>
          <a:bodyPr>
            <a:normAutofit/>
          </a:bodyPr>
          <a:lstStyle/>
          <a:p>
            <a:r>
              <a:rPr lang="en-US" dirty="0"/>
              <a:t>There are 3 faculties</a:t>
            </a:r>
          </a:p>
        </p:txBody>
      </p:sp>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1044374" y="2048256"/>
            <a:ext cx="10880148" cy="4417858"/>
            <a:chOff x="1060704" y="2048256"/>
            <a:chExt cx="5802154" cy="3818931"/>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r>
                <a:rPr lang="en-US" spc="160" dirty="0">
                  <a:solidFill>
                    <a:schemeClr val="tx2"/>
                  </a:solidFill>
                  <a:latin typeface="Tw Cen MT" panose="020B0602020104020603" pitchFamily="34" charset="77"/>
                </a:rPr>
                <a:t>Faculty of Civil Engineering</a:t>
              </a:r>
            </a:p>
            <a:p>
              <a:pPr marL="0" marR="0" lvl="1" indent="0" algn="ctr" defTabSz="666750" rtl="0" eaLnBrk="1" fontAlgn="auto" latinLnBrk="0" hangingPunct="1">
                <a:lnSpc>
                  <a:spcPct val="90000"/>
                </a:lnSpc>
                <a:spcBef>
                  <a:spcPct val="0"/>
                </a:spcBef>
                <a:spcAft>
                  <a:spcPct val="15000"/>
                </a:spcAft>
                <a:buClrTx/>
                <a:buSzTx/>
                <a:buFontTx/>
                <a:buNone/>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This faculty has 8 departments</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CE</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URP</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BECM</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Architecture</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P</a:t>
              </a:r>
              <a:r>
                <a:rPr lang="en-US" sz="1500" spc="140" dirty="0" err="1">
                  <a:solidFill>
                    <a:srgbClr val="3A3A3A"/>
                  </a:solidFill>
                  <a:latin typeface="Tw Cen MT" panose="020B0602020104020603" pitchFamily="34" charset="77"/>
                </a:rPr>
                <a:t>hysics</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Chemistry</a:t>
              </a:r>
              <a:endParaRPr lang="en-US" sz="1500" spc="140" dirty="0">
                <a:solidFill>
                  <a:srgbClr val="3A3A3A"/>
                </a:solidFill>
                <a:latin typeface="Tw Cen MT" panose="020B0602020104020603" pitchFamily="34" charset="77"/>
              </a:endParaRP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rPr>
                <a:t>Math</a:t>
              </a:r>
            </a:p>
            <a:p>
              <a:pPr marL="342900" marR="0" lvl="1" indent="-342900" defTabSz="666750" rtl="0" eaLnBrk="1" fontAlgn="auto" latinLnBrk="0" hangingPunct="1">
                <a:lnSpc>
                  <a:spcPct val="90000"/>
                </a:lnSpc>
                <a:spcBef>
                  <a:spcPct val="0"/>
                </a:spcBef>
                <a:spcAft>
                  <a:spcPct val="15000"/>
                </a:spcAft>
                <a:buClrTx/>
                <a:buSzTx/>
                <a:buFont typeface="+mj-lt"/>
                <a:buAutoNum type="arabicPeriod"/>
                <a:tabLst/>
                <a:defRPr/>
              </a:pPr>
              <a:r>
                <a:rPr lang="en-US" sz="1500" spc="140" dirty="0">
                  <a:solidFill>
                    <a:srgbClr val="3A3A3A"/>
                  </a:solidFill>
                  <a:latin typeface="Tw Cen MT" panose="020B0602020104020603" pitchFamily="34" charset="77"/>
                </a:rPr>
                <a:t>Humanities</a:t>
              </a:r>
              <a:endParaRPr kumimoji="0" lang="en-US" sz="1500" b="0" i="0" u="none" strike="noStrike" kern="1200" cap="none" spc="140" normalizeH="0" baseline="0" noProof="0" dirty="0">
                <a:ln>
                  <a:noFill/>
                </a:ln>
                <a:solidFill>
                  <a:srgbClr val="3A3A3A"/>
                </a:solidFill>
                <a:effectLst/>
                <a:uLnTx/>
                <a:uFillTx/>
                <a:latin typeface="Tw Cen MT" panose="020B0602020104020603" pitchFamily="34" charset="77"/>
                <a:ea typeface="+mn-ea"/>
                <a:cs typeface="+mn-cs"/>
              </a:endParaRP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spc="160" dirty="0">
                  <a:solidFill>
                    <a:schemeClr val="tx2"/>
                  </a:solidFill>
                  <a:latin typeface="Tw Cen MT" panose="020B0602020104020603" pitchFamily="34" charset="77"/>
                </a:rPr>
                <a:t>Faculty of Electrical and Electronic Engineering</a:t>
              </a:r>
              <a:endParaRPr lang="en-US" kern="1200" spc="160" dirty="0">
                <a:solidFill>
                  <a:schemeClr val="tx2"/>
                </a:solidFill>
                <a:latin typeface="Tw Cen MT" panose="020B0602020104020603" pitchFamily="34" charset="77"/>
              </a:endParaRP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This faculty has 5 departments</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EEE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CSE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ECE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BME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MSE</a:t>
              </a: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6"/>
              <a:ext cx="1828800" cy="3818931"/>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r>
                <a:rPr lang="en-US" spc="160" dirty="0">
                  <a:solidFill>
                    <a:schemeClr val="tx2"/>
                  </a:solidFill>
                  <a:latin typeface="Tw Cen MT" panose="020B0602020104020603" pitchFamily="34" charset="77"/>
                </a:rPr>
                <a:t>Faculty of Mechanical </a:t>
              </a:r>
              <a:r>
                <a:rPr lang="en-US" spc="160" dirty="0" err="1">
                  <a:solidFill>
                    <a:schemeClr val="tx2"/>
                  </a:solidFill>
                  <a:latin typeface="Tw Cen MT" panose="020B0602020104020603" pitchFamily="34" charset="77"/>
                </a:rPr>
                <a:t>Enineering</a:t>
              </a:r>
              <a:endParaRPr lang="en-US" kern="1200" spc="160" dirty="0">
                <a:solidFill>
                  <a:schemeClr val="tx2"/>
                </a:solidFill>
                <a:latin typeface="Tw Cen MT" panose="020B0602020104020603" pitchFamily="34" charset="77"/>
              </a:endParaRPr>
            </a:p>
            <a:p>
              <a:pPr marL="0" lvl="1" algn="ctr" defTabSz="666750">
                <a:lnSpc>
                  <a:spcPct val="90000"/>
                </a:lnSpc>
                <a:spcBef>
                  <a:spcPct val="0"/>
                </a:spcBef>
                <a:spcAft>
                  <a:spcPct val="15000"/>
                </a:spcAft>
              </a:pPr>
              <a:r>
                <a:rPr lang="en-US" sz="1500" kern="1200" spc="140" dirty="0">
                  <a:solidFill>
                    <a:schemeClr val="tx2"/>
                  </a:solidFill>
                  <a:latin typeface="Tw Cen MT" panose="020B0602020104020603" pitchFamily="34" charset="77"/>
                </a:rPr>
                <a:t>This faculty has 7 departments</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IEM</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ESE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LE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TE</a:t>
              </a:r>
            </a:p>
            <a:p>
              <a:pPr marL="342900" lvl="1" indent="-342900" defTabSz="666750">
                <a:lnSpc>
                  <a:spcPct val="90000"/>
                </a:lnSpc>
                <a:spcBef>
                  <a:spcPct val="0"/>
                </a:spcBef>
                <a:spcAft>
                  <a:spcPct val="15000"/>
                </a:spcAft>
                <a:buFont typeface="+mj-lt"/>
                <a:buAutoNum type="arabicPeriod"/>
              </a:pPr>
              <a:r>
                <a:rPr lang="en-US" sz="1500" spc="140" dirty="0">
                  <a:solidFill>
                    <a:schemeClr val="tx2"/>
                  </a:solidFill>
                  <a:latin typeface="Tw Cen MT" panose="020B0602020104020603" pitchFamily="34" charset="77"/>
                </a:rPr>
                <a:t>ChE</a:t>
              </a:r>
            </a:p>
            <a:p>
              <a:pPr marL="342900" lvl="1" indent="-342900" defTabSz="666750">
                <a:lnSpc>
                  <a:spcPct val="90000"/>
                </a:lnSpc>
                <a:spcBef>
                  <a:spcPct val="0"/>
                </a:spcBef>
                <a:spcAft>
                  <a:spcPct val="15000"/>
                </a:spcAft>
                <a:buFont typeface="+mj-lt"/>
                <a:buAutoNum type="arabicPeriod"/>
              </a:pPr>
              <a:r>
                <a:rPr lang="en-US" sz="1500" kern="1200" spc="140" dirty="0">
                  <a:solidFill>
                    <a:schemeClr val="tx2"/>
                  </a:solidFill>
                  <a:latin typeface="Tw Cen MT" panose="020B0602020104020603" pitchFamily="34" charset="77"/>
                </a:rPr>
                <a:t>MTE</a:t>
              </a: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537419"/>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gr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018360" y="474576"/>
            <a:ext cx="8447439" cy="1074828"/>
          </a:xfrm>
        </p:spPr>
        <p:txBody>
          <a:bodyPr>
            <a:normAutofit/>
          </a:bodyPr>
          <a:lstStyle/>
          <a:p>
            <a:r>
              <a:rPr lang="en-US" dirty="0"/>
              <a:t>There are 20 Departments</a:t>
            </a:r>
          </a:p>
        </p:txBody>
      </p:sp>
      <p:sp>
        <p:nvSpPr>
          <p:cNvPr id="5" name="Slide Number Placeholder 4">
            <a:extLst>
              <a:ext uri="{FF2B5EF4-FFF2-40B4-BE49-F238E27FC236}">
                <a16:creationId xmlns:a16="http://schemas.microsoft.com/office/drawing/2014/main" id="{CC6F2842-B659-8D45-B864-958082AAAB01}"/>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8</a:t>
            </a:fld>
            <a:endParaRPr lang="en-US" dirty="0"/>
          </a:p>
        </p:txBody>
      </p:sp>
      <p:grpSp>
        <p:nvGrpSpPr>
          <p:cNvPr id="33" name="Group 32">
            <a:extLst>
              <a:ext uri="{FF2B5EF4-FFF2-40B4-BE49-F238E27FC236}">
                <a16:creationId xmlns:a16="http://schemas.microsoft.com/office/drawing/2014/main" id="{103DFB1D-C156-136B-FE58-60ABAC291B47}"/>
              </a:ext>
            </a:extLst>
          </p:cNvPr>
          <p:cNvGrpSpPr/>
          <p:nvPr/>
        </p:nvGrpSpPr>
        <p:grpSpPr>
          <a:xfrm>
            <a:off x="585495" y="2839212"/>
            <a:ext cx="11470462" cy="1334560"/>
            <a:chOff x="433095" y="1455762"/>
            <a:chExt cx="11470462" cy="1565974"/>
          </a:xfrm>
        </p:grpSpPr>
        <p:grpSp>
          <p:nvGrpSpPr>
            <p:cNvPr id="7" name="Group 6" descr="Timeline Placeholder ">
              <a:extLst>
                <a:ext uri="{FF2B5EF4-FFF2-40B4-BE49-F238E27FC236}">
                  <a16:creationId xmlns:a16="http://schemas.microsoft.com/office/drawing/2014/main" id="{ACC3A21C-D951-0749-8030-62460C9DFA20}"/>
                </a:ext>
              </a:extLst>
            </p:cNvPr>
            <p:cNvGrpSpPr/>
            <p:nvPr/>
          </p:nvGrpSpPr>
          <p:grpSpPr>
            <a:xfrm>
              <a:off x="433095" y="1455762"/>
              <a:ext cx="11456437" cy="1483381"/>
              <a:chOff x="1060704" y="2048256"/>
              <a:chExt cx="9775507" cy="2421818"/>
            </a:xfrm>
          </p:grpSpPr>
          <p:sp>
            <p:nvSpPr>
              <p:cNvPr id="8" name="Rectangle 7">
                <a:extLst>
                  <a:ext uri="{FF2B5EF4-FFF2-40B4-BE49-F238E27FC236}">
                    <a16:creationId xmlns:a16="http://schemas.microsoft.com/office/drawing/2014/main" id="{6146D639-1AF7-9544-89CB-5863F22FD6AD}"/>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9" name="Rectangle 8">
                <a:extLst>
                  <a:ext uri="{FF2B5EF4-FFF2-40B4-BE49-F238E27FC236}">
                    <a16:creationId xmlns:a16="http://schemas.microsoft.com/office/drawing/2014/main" id="{A49B3011-0D4E-5642-8F55-71996D5CCC48}"/>
                  </a:ext>
                </a:extLst>
              </p:cNvPr>
              <p:cNvSpPr>
                <a:spLocks noChangeAspect="1"/>
              </p:cNvSpPr>
              <p:nvPr/>
            </p:nvSpPr>
            <p:spPr>
              <a:xfrm>
                <a:off x="1655064" y="2411640"/>
                <a:ext cx="640080" cy="640079"/>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6</a:t>
                </a:r>
              </a:p>
            </p:txBody>
          </p:sp>
          <p:sp>
            <p:nvSpPr>
              <p:cNvPr id="10" name="Rectangle 9">
                <a:extLst>
                  <a:ext uri="{FF2B5EF4-FFF2-40B4-BE49-F238E27FC236}">
                    <a16:creationId xmlns:a16="http://schemas.microsoft.com/office/drawing/2014/main" id="{21CB4AB2-9E97-4D40-B2F1-A3F55B1E9090}"/>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2" name="Rectangle 11">
                <a:extLst>
                  <a:ext uri="{FF2B5EF4-FFF2-40B4-BE49-F238E27FC236}">
                    <a16:creationId xmlns:a16="http://schemas.microsoft.com/office/drawing/2014/main" id="{E5E93DBA-8C0F-5C43-9EA8-62F46C3757FE}"/>
                  </a:ext>
                </a:extLst>
              </p:cNvPr>
              <p:cNvSpPr>
                <a:spLocks noChangeAspect="1"/>
              </p:cNvSpPr>
              <p:nvPr/>
            </p:nvSpPr>
            <p:spPr>
              <a:xfrm>
                <a:off x="3641741" y="2388331"/>
                <a:ext cx="640080" cy="640079"/>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7</a:t>
                </a:r>
              </a:p>
            </p:txBody>
          </p:sp>
          <p:sp>
            <p:nvSpPr>
              <p:cNvPr id="13" name="Rectangle 12">
                <a:extLst>
                  <a:ext uri="{FF2B5EF4-FFF2-40B4-BE49-F238E27FC236}">
                    <a16:creationId xmlns:a16="http://schemas.microsoft.com/office/drawing/2014/main" id="{4F701027-0723-2745-B4FC-2C8285C84695}"/>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4" name="Rectangle 13">
                <a:extLst>
                  <a:ext uri="{FF2B5EF4-FFF2-40B4-BE49-F238E27FC236}">
                    <a16:creationId xmlns:a16="http://schemas.microsoft.com/office/drawing/2014/main" id="{649F9697-781F-F847-9FE8-C7E9AEF911AB}"/>
                  </a:ext>
                </a:extLst>
              </p:cNvPr>
              <p:cNvSpPr>
                <a:spLocks noChangeAspect="1"/>
              </p:cNvSpPr>
              <p:nvPr/>
            </p:nvSpPr>
            <p:spPr>
              <a:xfrm>
                <a:off x="5628418" y="2406966"/>
                <a:ext cx="640080" cy="659758"/>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8</a:t>
                </a:r>
              </a:p>
            </p:txBody>
          </p:sp>
          <p:sp>
            <p:nvSpPr>
              <p:cNvPr id="15" name="Rectangle 14">
                <a:extLst>
                  <a:ext uri="{FF2B5EF4-FFF2-40B4-BE49-F238E27FC236}">
                    <a16:creationId xmlns:a16="http://schemas.microsoft.com/office/drawing/2014/main" id="{660246C7-7995-0849-8AB1-B92F4280EC69}"/>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6" name="Rectangle 15">
                <a:extLst>
                  <a:ext uri="{FF2B5EF4-FFF2-40B4-BE49-F238E27FC236}">
                    <a16:creationId xmlns:a16="http://schemas.microsoft.com/office/drawing/2014/main" id="{3C43EDC7-0C86-824A-B896-9214C6F5E6AA}"/>
                  </a:ext>
                </a:extLst>
              </p:cNvPr>
              <p:cNvSpPr>
                <a:spLocks noChangeAspect="1"/>
              </p:cNvSpPr>
              <p:nvPr/>
            </p:nvSpPr>
            <p:spPr>
              <a:xfrm>
                <a:off x="7615095" y="2388330"/>
                <a:ext cx="640080" cy="640079"/>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9</a:t>
                </a:r>
              </a:p>
            </p:txBody>
          </p:sp>
          <p:sp>
            <p:nvSpPr>
              <p:cNvPr id="17" name="Rectangle 16">
                <a:extLst>
                  <a:ext uri="{FF2B5EF4-FFF2-40B4-BE49-F238E27FC236}">
                    <a16:creationId xmlns:a16="http://schemas.microsoft.com/office/drawing/2014/main" id="{D26DEB4E-5043-BB4F-B5CF-C6E87E8F4DA3}"/>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18" name="Rectangle 17">
                <a:extLst>
                  <a:ext uri="{FF2B5EF4-FFF2-40B4-BE49-F238E27FC236}">
                    <a16:creationId xmlns:a16="http://schemas.microsoft.com/office/drawing/2014/main" id="{586665D5-90A6-E942-822D-7B06D2ED5428}"/>
                  </a:ext>
                </a:extLst>
              </p:cNvPr>
              <p:cNvSpPr>
                <a:spLocks noChangeAspect="1"/>
              </p:cNvSpPr>
              <p:nvPr/>
            </p:nvSpPr>
            <p:spPr>
              <a:xfrm>
                <a:off x="9601771" y="2369693"/>
                <a:ext cx="640080" cy="659758"/>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10</a:t>
                </a:r>
              </a:p>
            </p:txBody>
          </p:sp>
        </p:grpSp>
        <p:sp>
          <p:nvSpPr>
            <p:cNvPr id="27" name="TextBox 26">
              <a:extLst>
                <a:ext uri="{FF2B5EF4-FFF2-40B4-BE49-F238E27FC236}">
                  <a16:creationId xmlns:a16="http://schemas.microsoft.com/office/drawing/2014/main" id="{2793B6B4-D52C-66C4-2743-227AFD862A7B}"/>
                </a:ext>
              </a:extLst>
            </p:cNvPr>
            <p:cNvSpPr txBox="1"/>
            <p:nvPr/>
          </p:nvSpPr>
          <p:spPr>
            <a:xfrm>
              <a:off x="433095" y="2147432"/>
              <a:ext cx="2143268" cy="686175"/>
            </a:xfrm>
            <a:prstGeom prst="rect">
              <a:avLst/>
            </a:prstGeom>
            <a:noFill/>
          </p:spPr>
          <p:txBody>
            <a:bodyPr wrap="square" rtlCol="0">
              <a:spAutoFit/>
            </a:bodyPr>
            <a:lstStyle/>
            <a:p>
              <a:r>
                <a:rPr lang="en-US" dirty="0"/>
                <a:t>Chemistry</a:t>
              </a:r>
            </a:p>
            <a:p>
              <a:r>
                <a:rPr lang="en-US" sz="1400" dirty="0"/>
                <a:t>PG only</a:t>
              </a:r>
            </a:p>
          </p:txBody>
        </p:sp>
        <p:sp>
          <p:nvSpPr>
            <p:cNvPr id="29" name="TextBox 28">
              <a:extLst>
                <a:ext uri="{FF2B5EF4-FFF2-40B4-BE49-F238E27FC236}">
                  <a16:creationId xmlns:a16="http://schemas.microsoft.com/office/drawing/2014/main" id="{B95ED6C4-0BA7-8741-666A-F9C7E70DFE5E}"/>
                </a:ext>
              </a:extLst>
            </p:cNvPr>
            <p:cNvSpPr txBox="1"/>
            <p:nvPr/>
          </p:nvSpPr>
          <p:spPr>
            <a:xfrm>
              <a:off x="2761388" y="2147431"/>
              <a:ext cx="2143268" cy="686175"/>
            </a:xfrm>
            <a:prstGeom prst="rect">
              <a:avLst/>
            </a:prstGeom>
            <a:noFill/>
          </p:spPr>
          <p:txBody>
            <a:bodyPr wrap="square" rtlCol="0">
              <a:spAutoFit/>
            </a:bodyPr>
            <a:lstStyle/>
            <a:p>
              <a:r>
                <a:rPr lang="en-US" dirty="0"/>
                <a:t>Mathematics</a:t>
              </a:r>
            </a:p>
            <a:p>
              <a:r>
                <a:rPr lang="en-US" sz="1400" dirty="0"/>
                <a:t>PG only</a:t>
              </a:r>
            </a:p>
          </p:txBody>
        </p:sp>
        <p:sp>
          <p:nvSpPr>
            <p:cNvPr id="30" name="TextBox 29">
              <a:extLst>
                <a:ext uri="{FF2B5EF4-FFF2-40B4-BE49-F238E27FC236}">
                  <a16:creationId xmlns:a16="http://schemas.microsoft.com/office/drawing/2014/main" id="{F0F283D3-86C8-DC2E-667E-0B36754660D6}"/>
                </a:ext>
              </a:extLst>
            </p:cNvPr>
            <p:cNvSpPr txBox="1"/>
            <p:nvPr/>
          </p:nvSpPr>
          <p:spPr>
            <a:xfrm>
              <a:off x="5089680" y="2147430"/>
              <a:ext cx="2143268" cy="686175"/>
            </a:xfrm>
            <a:prstGeom prst="rect">
              <a:avLst/>
            </a:prstGeom>
            <a:noFill/>
          </p:spPr>
          <p:txBody>
            <a:bodyPr wrap="square" rtlCol="0">
              <a:spAutoFit/>
            </a:bodyPr>
            <a:lstStyle/>
            <a:p>
              <a:r>
                <a:rPr lang="en-US" dirty="0"/>
                <a:t>Humanities</a:t>
              </a:r>
            </a:p>
            <a:p>
              <a:endParaRPr lang="en-US" sz="1400" dirty="0"/>
            </a:p>
          </p:txBody>
        </p:sp>
        <p:sp>
          <p:nvSpPr>
            <p:cNvPr id="31" name="TextBox 30">
              <a:extLst>
                <a:ext uri="{FF2B5EF4-FFF2-40B4-BE49-F238E27FC236}">
                  <a16:creationId xmlns:a16="http://schemas.microsoft.com/office/drawing/2014/main" id="{17FCA08A-C4ED-371C-4BC4-41AAC4E391E6}"/>
                </a:ext>
              </a:extLst>
            </p:cNvPr>
            <p:cNvSpPr txBox="1"/>
            <p:nvPr/>
          </p:nvSpPr>
          <p:spPr>
            <a:xfrm>
              <a:off x="7455109" y="2079581"/>
              <a:ext cx="2143268" cy="938978"/>
            </a:xfrm>
            <a:prstGeom prst="rect">
              <a:avLst/>
            </a:prstGeom>
            <a:noFill/>
          </p:spPr>
          <p:txBody>
            <a:bodyPr wrap="square" rtlCol="0">
              <a:spAutoFit/>
            </a:bodyPr>
            <a:lstStyle/>
            <a:p>
              <a:r>
                <a:rPr lang="en-US" sz="1600" dirty="0"/>
                <a:t>Electrical and Electronic Engineering</a:t>
              </a:r>
            </a:p>
            <a:p>
              <a:r>
                <a:rPr lang="en-US" sz="1400" dirty="0"/>
                <a:t>Both UG and PG</a:t>
              </a:r>
            </a:p>
          </p:txBody>
        </p:sp>
        <p:sp>
          <p:nvSpPr>
            <p:cNvPr id="32" name="TextBox 31">
              <a:extLst>
                <a:ext uri="{FF2B5EF4-FFF2-40B4-BE49-F238E27FC236}">
                  <a16:creationId xmlns:a16="http://schemas.microsoft.com/office/drawing/2014/main" id="{A575892B-11DF-489E-A1DA-86B04079656E}"/>
                </a:ext>
              </a:extLst>
            </p:cNvPr>
            <p:cNvSpPr txBox="1"/>
            <p:nvPr/>
          </p:nvSpPr>
          <p:spPr>
            <a:xfrm>
              <a:off x="9760289" y="2082758"/>
              <a:ext cx="2143268" cy="938978"/>
            </a:xfrm>
            <a:prstGeom prst="rect">
              <a:avLst/>
            </a:prstGeom>
            <a:noFill/>
          </p:spPr>
          <p:txBody>
            <a:bodyPr wrap="square" rtlCol="0">
              <a:spAutoFit/>
            </a:bodyPr>
            <a:lstStyle/>
            <a:p>
              <a:r>
                <a:rPr lang="en-US" sz="1600" dirty="0"/>
                <a:t>Computer Science and Engineering</a:t>
              </a:r>
            </a:p>
            <a:p>
              <a:r>
                <a:rPr lang="en-US" sz="1400" dirty="0"/>
                <a:t>Both UG and PG</a:t>
              </a:r>
            </a:p>
          </p:txBody>
        </p:sp>
      </p:grpSp>
      <p:grpSp>
        <p:nvGrpSpPr>
          <p:cNvPr id="35" name="Group 34">
            <a:extLst>
              <a:ext uri="{FF2B5EF4-FFF2-40B4-BE49-F238E27FC236}">
                <a16:creationId xmlns:a16="http://schemas.microsoft.com/office/drawing/2014/main" id="{815509A4-8497-FF20-D994-BEC767E7A038}"/>
              </a:ext>
            </a:extLst>
          </p:cNvPr>
          <p:cNvGrpSpPr/>
          <p:nvPr/>
        </p:nvGrpSpPr>
        <p:grpSpPr>
          <a:xfrm>
            <a:off x="585495" y="1608163"/>
            <a:ext cx="11456437" cy="1135986"/>
            <a:chOff x="433095" y="1455762"/>
            <a:chExt cx="11456437" cy="1513375"/>
          </a:xfrm>
        </p:grpSpPr>
        <p:grpSp>
          <p:nvGrpSpPr>
            <p:cNvPr id="36" name="Group 35" descr="Timeline Placeholder ">
              <a:extLst>
                <a:ext uri="{FF2B5EF4-FFF2-40B4-BE49-F238E27FC236}">
                  <a16:creationId xmlns:a16="http://schemas.microsoft.com/office/drawing/2014/main" id="{8AFCA554-F419-2B87-3173-42A1486BCAB1}"/>
                </a:ext>
              </a:extLst>
            </p:cNvPr>
            <p:cNvGrpSpPr/>
            <p:nvPr/>
          </p:nvGrpSpPr>
          <p:grpSpPr>
            <a:xfrm>
              <a:off x="433095" y="1455762"/>
              <a:ext cx="11456437" cy="1483381"/>
              <a:chOff x="1060704" y="2048256"/>
              <a:chExt cx="9775507" cy="2421818"/>
            </a:xfrm>
          </p:grpSpPr>
          <p:sp>
            <p:nvSpPr>
              <p:cNvPr id="42" name="Rectangle 41">
                <a:extLst>
                  <a:ext uri="{FF2B5EF4-FFF2-40B4-BE49-F238E27FC236}">
                    <a16:creationId xmlns:a16="http://schemas.microsoft.com/office/drawing/2014/main" id="{E26F7EBB-CAF1-C3AC-6936-F6587D7C0D3D}"/>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3" name="Rectangle 42">
                <a:extLst>
                  <a:ext uri="{FF2B5EF4-FFF2-40B4-BE49-F238E27FC236}">
                    <a16:creationId xmlns:a16="http://schemas.microsoft.com/office/drawing/2014/main" id="{4F9FD805-CDD2-AEE9-9D24-5DF3ABB54706}"/>
                  </a:ext>
                </a:extLst>
              </p:cNvPr>
              <p:cNvSpPr>
                <a:spLocks noChangeAspect="1"/>
              </p:cNvSpPr>
              <p:nvPr/>
            </p:nvSpPr>
            <p:spPr>
              <a:xfrm>
                <a:off x="1655467" y="2240414"/>
                <a:ext cx="640080" cy="862698"/>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a:t>
                </a:r>
              </a:p>
            </p:txBody>
          </p:sp>
          <p:sp>
            <p:nvSpPr>
              <p:cNvPr id="44" name="Rectangle 43">
                <a:extLst>
                  <a:ext uri="{FF2B5EF4-FFF2-40B4-BE49-F238E27FC236}">
                    <a16:creationId xmlns:a16="http://schemas.microsoft.com/office/drawing/2014/main" id="{71D928A5-8670-A3DA-7540-52A3B3FD2550}"/>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5" name="Rectangle 44">
                <a:extLst>
                  <a:ext uri="{FF2B5EF4-FFF2-40B4-BE49-F238E27FC236}">
                    <a16:creationId xmlns:a16="http://schemas.microsoft.com/office/drawing/2014/main" id="{6C35D9C8-B49C-73ED-6A78-DB01E16C2F35}"/>
                  </a:ext>
                </a:extLst>
              </p:cNvPr>
              <p:cNvSpPr>
                <a:spLocks noChangeAspect="1"/>
              </p:cNvSpPr>
              <p:nvPr/>
            </p:nvSpPr>
            <p:spPr>
              <a:xfrm>
                <a:off x="3642144" y="2240412"/>
                <a:ext cx="640080" cy="822236"/>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a:t>
                </a:r>
              </a:p>
            </p:txBody>
          </p:sp>
          <p:sp>
            <p:nvSpPr>
              <p:cNvPr id="46" name="Rectangle 45">
                <a:extLst>
                  <a:ext uri="{FF2B5EF4-FFF2-40B4-BE49-F238E27FC236}">
                    <a16:creationId xmlns:a16="http://schemas.microsoft.com/office/drawing/2014/main" id="{1B4CEAE5-B8E8-E8D7-803C-5AB17C065986}"/>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7" name="Rectangle 46">
                <a:extLst>
                  <a:ext uri="{FF2B5EF4-FFF2-40B4-BE49-F238E27FC236}">
                    <a16:creationId xmlns:a16="http://schemas.microsoft.com/office/drawing/2014/main" id="{EB735808-C2EE-8636-102D-BB42FF2DEF48}"/>
                  </a:ext>
                </a:extLst>
              </p:cNvPr>
              <p:cNvSpPr>
                <a:spLocks noChangeAspect="1"/>
              </p:cNvSpPr>
              <p:nvPr/>
            </p:nvSpPr>
            <p:spPr>
              <a:xfrm>
                <a:off x="5628821" y="2219971"/>
                <a:ext cx="640080" cy="811605"/>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3</a:t>
                </a:r>
              </a:p>
            </p:txBody>
          </p:sp>
          <p:sp>
            <p:nvSpPr>
              <p:cNvPr id="48" name="Rectangle 47">
                <a:extLst>
                  <a:ext uri="{FF2B5EF4-FFF2-40B4-BE49-F238E27FC236}">
                    <a16:creationId xmlns:a16="http://schemas.microsoft.com/office/drawing/2014/main" id="{31306518-9F7F-32CC-38E9-100EB7888F5F}"/>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49" name="Rectangle 48">
                <a:extLst>
                  <a:ext uri="{FF2B5EF4-FFF2-40B4-BE49-F238E27FC236}">
                    <a16:creationId xmlns:a16="http://schemas.microsoft.com/office/drawing/2014/main" id="{C15615A6-7F96-9458-F1BF-51C06508BC4C}"/>
                  </a:ext>
                </a:extLst>
              </p:cNvPr>
              <p:cNvSpPr>
                <a:spLocks noChangeAspect="1"/>
              </p:cNvSpPr>
              <p:nvPr/>
            </p:nvSpPr>
            <p:spPr>
              <a:xfrm>
                <a:off x="7615095" y="2198893"/>
                <a:ext cx="640080" cy="867753"/>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4</a:t>
                </a:r>
              </a:p>
            </p:txBody>
          </p:sp>
          <p:sp>
            <p:nvSpPr>
              <p:cNvPr id="50" name="Rectangle 49">
                <a:extLst>
                  <a:ext uri="{FF2B5EF4-FFF2-40B4-BE49-F238E27FC236}">
                    <a16:creationId xmlns:a16="http://schemas.microsoft.com/office/drawing/2014/main" id="{A3115091-1C8E-A89F-C4CA-A10065A48AE5}"/>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51" name="Rectangle 50">
                <a:extLst>
                  <a:ext uri="{FF2B5EF4-FFF2-40B4-BE49-F238E27FC236}">
                    <a16:creationId xmlns:a16="http://schemas.microsoft.com/office/drawing/2014/main" id="{029907C2-21B6-0CAF-97B8-D6069A255BEA}"/>
                  </a:ext>
                </a:extLst>
              </p:cNvPr>
              <p:cNvSpPr>
                <a:spLocks noChangeAspect="1"/>
              </p:cNvSpPr>
              <p:nvPr/>
            </p:nvSpPr>
            <p:spPr>
              <a:xfrm>
                <a:off x="9601771" y="2198882"/>
                <a:ext cx="640080" cy="863768"/>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5</a:t>
                </a:r>
              </a:p>
            </p:txBody>
          </p:sp>
        </p:grpSp>
        <p:sp>
          <p:nvSpPr>
            <p:cNvPr id="37" name="TextBox 36">
              <a:extLst>
                <a:ext uri="{FF2B5EF4-FFF2-40B4-BE49-F238E27FC236}">
                  <a16:creationId xmlns:a16="http://schemas.microsoft.com/office/drawing/2014/main" id="{D1B3BDAA-2E32-0A42-0B16-F214AA89B2D7}"/>
                </a:ext>
              </a:extLst>
            </p:cNvPr>
            <p:cNvSpPr txBox="1"/>
            <p:nvPr/>
          </p:nvSpPr>
          <p:spPr>
            <a:xfrm>
              <a:off x="433095" y="2147432"/>
              <a:ext cx="2143268" cy="779045"/>
            </a:xfrm>
            <a:prstGeom prst="rect">
              <a:avLst/>
            </a:prstGeom>
            <a:noFill/>
          </p:spPr>
          <p:txBody>
            <a:bodyPr wrap="square" rtlCol="0">
              <a:spAutoFit/>
            </a:bodyPr>
            <a:lstStyle/>
            <a:p>
              <a:r>
                <a:rPr lang="en-US" dirty="0"/>
                <a:t>Civil Engineering</a:t>
              </a:r>
            </a:p>
            <a:p>
              <a:r>
                <a:rPr lang="en-US" sz="1400" dirty="0"/>
                <a:t>Both UG and PG</a:t>
              </a:r>
            </a:p>
          </p:txBody>
        </p:sp>
        <p:sp>
          <p:nvSpPr>
            <p:cNvPr id="38" name="TextBox 37">
              <a:extLst>
                <a:ext uri="{FF2B5EF4-FFF2-40B4-BE49-F238E27FC236}">
                  <a16:creationId xmlns:a16="http://schemas.microsoft.com/office/drawing/2014/main" id="{93F5B109-F44E-C803-EFA2-8056C90BD4BA}"/>
                </a:ext>
              </a:extLst>
            </p:cNvPr>
            <p:cNvSpPr txBox="1"/>
            <p:nvPr/>
          </p:nvSpPr>
          <p:spPr>
            <a:xfrm>
              <a:off x="2775413" y="2067085"/>
              <a:ext cx="2143268" cy="902052"/>
            </a:xfrm>
            <a:prstGeom prst="rect">
              <a:avLst/>
            </a:prstGeom>
            <a:noFill/>
          </p:spPr>
          <p:txBody>
            <a:bodyPr wrap="square" rtlCol="0">
              <a:spAutoFit/>
            </a:bodyPr>
            <a:lstStyle/>
            <a:p>
              <a:r>
                <a:rPr lang="en-US" sz="1400" dirty="0"/>
                <a:t>Urban and Regional Planning</a:t>
              </a:r>
            </a:p>
            <a:p>
              <a:r>
                <a:rPr lang="en-US" sz="1000" dirty="0"/>
                <a:t>Both UG and PG</a:t>
              </a:r>
            </a:p>
          </p:txBody>
        </p:sp>
        <p:sp>
          <p:nvSpPr>
            <p:cNvPr id="39" name="TextBox 38">
              <a:extLst>
                <a:ext uri="{FF2B5EF4-FFF2-40B4-BE49-F238E27FC236}">
                  <a16:creationId xmlns:a16="http://schemas.microsoft.com/office/drawing/2014/main" id="{FACA6371-AF84-1ECC-D492-FE9A45956C7A}"/>
                </a:ext>
              </a:extLst>
            </p:cNvPr>
            <p:cNvSpPr txBox="1"/>
            <p:nvPr/>
          </p:nvSpPr>
          <p:spPr>
            <a:xfrm>
              <a:off x="5075655" y="2030423"/>
              <a:ext cx="2143268" cy="902052"/>
            </a:xfrm>
            <a:prstGeom prst="rect">
              <a:avLst/>
            </a:prstGeom>
            <a:noFill/>
          </p:spPr>
          <p:txBody>
            <a:bodyPr wrap="square" rtlCol="0">
              <a:spAutoFit/>
            </a:bodyPr>
            <a:lstStyle/>
            <a:p>
              <a:r>
                <a:rPr lang="en-US" sz="1400" dirty="0"/>
                <a:t>Building Engineering and Construction Management</a:t>
              </a:r>
            </a:p>
            <a:p>
              <a:r>
                <a:rPr lang="en-US" sz="1000" dirty="0"/>
                <a:t>UG only</a:t>
              </a:r>
            </a:p>
          </p:txBody>
        </p:sp>
        <p:sp>
          <p:nvSpPr>
            <p:cNvPr id="40" name="TextBox 39">
              <a:extLst>
                <a:ext uri="{FF2B5EF4-FFF2-40B4-BE49-F238E27FC236}">
                  <a16:creationId xmlns:a16="http://schemas.microsoft.com/office/drawing/2014/main" id="{64C14369-1120-2342-24BE-620F7EB7FA76}"/>
                </a:ext>
              </a:extLst>
            </p:cNvPr>
            <p:cNvSpPr txBox="1"/>
            <p:nvPr/>
          </p:nvSpPr>
          <p:spPr>
            <a:xfrm>
              <a:off x="7510485" y="2147428"/>
              <a:ext cx="2143268" cy="779045"/>
            </a:xfrm>
            <a:prstGeom prst="rect">
              <a:avLst/>
            </a:prstGeom>
            <a:noFill/>
          </p:spPr>
          <p:txBody>
            <a:bodyPr wrap="square" rtlCol="0">
              <a:spAutoFit/>
            </a:bodyPr>
            <a:lstStyle/>
            <a:p>
              <a:r>
                <a:rPr lang="en-US" dirty="0"/>
                <a:t>Architecture</a:t>
              </a:r>
            </a:p>
            <a:p>
              <a:r>
                <a:rPr lang="en-US" sz="1400" dirty="0"/>
                <a:t>UG only</a:t>
              </a:r>
            </a:p>
          </p:txBody>
        </p:sp>
        <p:sp>
          <p:nvSpPr>
            <p:cNvPr id="41" name="TextBox 40">
              <a:extLst>
                <a:ext uri="{FF2B5EF4-FFF2-40B4-BE49-F238E27FC236}">
                  <a16:creationId xmlns:a16="http://schemas.microsoft.com/office/drawing/2014/main" id="{D6A05B62-DB9D-1DB7-F9EE-178A5DF77EA9}"/>
                </a:ext>
              </a:extLst>
            </p:cNvPr>
            <p:cNvSpPr txBox="1"/>
            <p:nvPr/>
          </p:nvSpPr>
          <p:spPr>
            <a:xfrm>
              <a:off x="9746264" y="2141373"/>
              <a:ext cx="2143268" cy="779045"/>
            </a:xfrm>
            <a:prstGeom prst="rect">
              <a:avLst/>
            </a:prstGeom>
            <a:noFill/>
          </p:spPr>
          <p:txBody>
            <a:bodyPr wrap="square" rtlCol="0">
              <a:spAutoFit/>
            </a:bodyPr>
            <a:lstStyle/>
            <a:p>
              <a:r>
                <a:rPr lang="en-US" dirty="0"/>
                <a:t>Physics</a:t>
              </a:r>
            </a:p>
            <a:p>
              <a:r>
                <a:rPr lang="en-US" sz="1400" dirty="0"/>
                <a:t>PG only</a:t>
              </a:r>
            </a:p>
          </p:txBody>
        </p:sp>
      </p:grpSp>
      <p:grpSp>
        <p:nvGrpSpPr>
          <p:cNvPr id="52" name="Group 51">
            <a:extLst>
              <a:ext uri="{FF2B5EF4-FFF2-40B4-BE49-F238E27FC236}">
                <a16:creationId xmlns:a16="http://schemas.microsoft.com/office/drawing/2014/main" id="{945D4B5B-9FEE-2968-4D99-EDCFB4FC7523}"/>
              </a:ext>
            </a:extLst>
          </p:cNvPr>
          <p:cNvGrpSpPr/>
          <p:nvPr/>
        </p:nvGrpSpPr>
        <p:grpSpPr>
          <a:xfrm>
            <a:off x="585495" y="4222028"/>
            <a:ext cx="11527310" cy="1150138"/>
            <a:chOff x="432623" y="1455762"/>
            <a:chExt cx="11527310" cy="1587316"/>
          </a:xfrm>
        </p:grpSpPr>
        <p:grpSp>
          <p:nvGrpSpPr>
            <p:cNvPr id="53" name="Group 52" descr="Timeline Placeholder ">
              <a:extLst>
                <a:ext uri="{FF2B5EF4-FFF2-40B4-BE49-F238E27FC236}">
                  <a16:creationId xmlns:a16="http://schemas.microsoft.com/office/drawing/2014/main" id="{5D0FBB79-2D41-0555-D751-D7FBFA99FF62}"/>
                </a:ext>
              </a:extLst>
            </p:cNvPr>
            <p:cNvGrpSpPr/>
            <p:nvPr/>
          </p:nvGrpSpPr>
          <p:grpSpPr>
            <a:xfrm>
              <a:off x="433095" y="1455762"/>
              <a:ext cx="11456437" cy="1483381"/>
              <a:chOff x="1060704" y="2048256"/>
              <a:chExt cx="9775507" cy="2421818"/>
            </a:xfrm>
          </p:grpSpPr>
          <p:sp>
            <p:nvSpPr>
              <p:cNvPr id="59" name="Rectangle 58">
                <a:extLst>
                  <a:ext uri="{FF2B5EF4-FFF2-40B4-BE49-F238E27FC236}">
                    <a16:creationId xmlns:a16="http://schemas.microsoft.com/office/drawing/2014/main" id="{64726A18-993C-A9A5-C397-F9F2D102C3C1}"/>
                  </a:ext>
                </a:extLst>
              </p:cNvPr>
              <p:cNvSpPr/>
              <p:nvPr/>
            </p:nvSpPr>
            <p:spPr>
              <a:xfrm>
                <a:off x="1060704"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0" name="Rectangle 59">
                <a:extLst>
                  <a:ext uri="{FF2B5EF4-FFF2-40B4-BE49-F238E27FC236}">
                    <a16:creationId xmlns:a16="http://schemas.microsoft.com/office/drawing/2014/main" id="{77952A0A-2289-F42A-D380-B0B02B511C13}"/>
                  </a:ext>
                </a:extLst>
              </p:cNvPr>
              <p:cNvSpPr>
                <a:spLocks noChangeAspect="1"/>
              </p:cNvSpPr>
              <p:nvPr/>
            </p:nvSpPr>
            <p:spPr>
              <a:xfrm>
                <a:off x="1655064" y="2250910"/>
                <a:ext cx="640080" cy="748535"/>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11</a:t>
                </a:r>
              </a:p>
            </p:txBody>
          </p:sp>
          <p:sp>
            <p:nvSpPr>
              <p:cNvPr id="61" name="Rectangle 60">
                <a:extLst>
                  <a:ext uri="{FF2B5EF4-FFF2-40B4-BE49-F238E27FC236}">
                    <a16:creationId xmlns:a16="http://schemas.microsoft.com/office/drawing/2014/main" id="{4DAB4A3D-DF34-B685-9885-27F7E081BB16}"/>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2" name="Rectangle 61">
                <a:extLst>
                  <a:ext uri="{FF2B5EF4-FFF2-40B4-BE49-F238E27FC236}">
                    <a16:creationId xmlns:a16="http://schemas.microsoft.com/office/drawing/2014/main" id="{33AB0697-AFEC-3306-8057-F5DEE238DCB0}"/>
                  </a:ext>
                </a:extLst>
              </p:cNvPr>
              <p:cNvSpPr>
                <a:spLocks noChangeAspect="1"/>
              </p:cNvSpPr>
              <p:nvPr/>
            </p:nvSpPr>
            <p:spPr>
              <a:xfrm>
                <a:off x="3641741" y="2251297"/>
                <a:ext cx="640080" cy="748148"/>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12</a:t>
                </a:r>
              </a:p>
            </p:txBody>
          </p:sp>
          <p:sp>
            <p:nvSpPr>
              <p:cNvPr id="63" name="Rectangle 62">
                <a:extLst>
                  <a:ext uri="{FF2B5EF4-FFF2-40B4-BE49-F238E27FC236}">
                    <a16:creationId xmlns:a16="http://schemas.microsoft.com/office/drawing/2014/main" id="{69687B53-6536-E07A-2CDB-C52022A77E88}"/>
                  </a:ext>
                </a:extLst>
              </p:cNvPr>
              <p:cNvSpPr/>
              <p:nvPr/>
            </p:nvSpPr>
            <p:spPr>
              <a:xfrm>
                <a:off x="5034058"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4" name="Rectangle 63">
                <a:extLst>
                  <a:ext uri="{FF2B5EF4-FFF2-40B4-BE49-F238E27FC236}">
                    <a16:creationId xmlns:a16="http://schemas.microsoft.com/office/drawing/2014/main" id="{F4A592B7-4358-E20B-E1F5-EAA08A44847B}"/>
                  </a:ext>
                </a:extLst>
              </p:cNvPr>
              <p:cNvSpPr>
                <a:spLocks noChangeAspect="1"/>
              </p:cNvSpPr>
              <p:nvPr/>
            </p:nvSpPr>
            <p:spPr>
              <a:xfrm>
                <a:off x="5628418" y="2250824"/>
                <a:ext cx="640080" cy="748621"/>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13</a:t>
                </a:r>
              </a:p>
            </p:txBody>
          </p:sp>
          <p:sp>
            <p:nvSpPr>
              <p:cNvPr id="65" name="Rectangle 64">
                <a:extLst>
                  <a:ext uri="{FF2B5EF4-FFF2-40B4-BE49-F238E27FC236}">
                    <a16:creationId xmlns:a16="http://schemas.microsoft.com/office/drawing/2014/main" id="{F9BC7F98-3C8B-A8AA-8AB3-FEEF91B5863F}"/>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6" name="Rectangle 65">
                <a:extLst>
                  <a:ext uri="{FF2B5EF4-FFF2-40B4-BE49-F238E27FC236}">
                    <a16:creationId xmlns:a16="http://schemas.microsoft.com/office/drawing/2014/main" id="{046DD2F5-03D0-CB88-9410-5F0AC8E284F9}"/>
                  </a:ext>
                </a:extLst>
              </p:cNvPr>
              <p:cNvSpPr>
                <a:spLocks noChangeAspect="1"/>
              </p:cNvSpPr>
              <p:nvPr/>
            </p:nvSpPr>
            <p:spPr>
              <a:xfrm>
                <a:off x="7619327" y="2272511"/>
                <a:ext cx="640080" cy="750482"/>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14</a:t>
                </a:r>
              </a:p>
            </p:txBody>
          </p:sp>
          <p:sp>
            <p:nvSpPr>
              <p:cNvPr id="67" name="Rectangle 66">
                <a:extLst>
                  <a:ext uri="{FF2B5EF4-FFF2-40B4-BE49-F238E27FC236}">
                    <a16:creationId xmlns:a16="http://schemas.microsoft.com/office/drawing/2014/main" id="{54BD15DF-AC1B-C58F-0163-DE8DB5D84450}"/>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68" name="Rectangle 67">
                <a:extLst>
                  <a:ext uri="{FF2B5EF4-FFF2-40B4-BE49-F238E27FC236}">
                    <a16:creationId xmlns:a16="http://schemas.microsoft.com/office/drawing/2014/main" id="{0FB025EC-85A3-185F-CD42-7CF979FF8CDB}"/>
                  </a:ext>
                </a:extLst>
              </p:cNvPr>
              <p:cNvSpPr>
                <a:spLocks noChangeAspect="1"/>
              </p:cNvSpPr>
              <p:nvPr/>
            </p:nvSpPr>
            <p:spPr>
              <a:xfrm>
                <a:off x="9601771" y="2250360"/>
                <a:ext cx="640080" cy="794384"/>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15</a:t>
                </a:r>
              </a:p>
            </p:txBody>
          </p:sp>
        </p:grpSp>
        <p:sp>
          <p:nvSpPr>
            <p:cNvPr id="54" name="TextBox 53">
              <a:extLst>
                <a:ext uri="{FF2B5EF4-FFF2-40B4-BE49-F238E27FC236}">
                  <a16:creationId xmlns:a16="http://schemas.microsoft.com/office/drawing/2014/main" id="{EE033AC6-9165-EAEA-7A22-AFB66008E9ED}"/>
                </a:ext>
              </a:extLst>
            </p:cNvPr>
            <p:cNvSpPr txBox="1"/>
            <p:nvPr/>
          </p:nvSpPr>
          <p:spPr>
            <a:xfrm>
              <a:off x="432623" y="2052796"/>
              <a:ext cx="2143268" cy="976960"/>
            </a:xfrm>
            <a:prstGeom prst="rect">
              <a:avLst/>
            </a:prstGeom>
            <a:noFill/>
          </p:spPr>
          <p:txBody>
            <a:bodyPr wrap="square" rtlCol="0">
              <a:spAutoFit/>
            </a:bodyPr>
            <a:lstStyle/>
            <a:p>
              <a:r>
                <a:rPr lang="en-US" sz="1400" dirty="0"/>
                <a:t>Electronics and Communication Engineering</a:t>
              </a:r>
            </a:p>
            <a:p>
              <a:r>
                <a:rPr lang="en-US" sz="1200" dirty="0"/>
                <a:t>Both UG and PG</a:t>
              </a:r>
            </a:p>
          </p:txBody>
        </p:sp>
        <p:sp>
          <p:nvSpPr>
            <p:cNvPr id="55" name="TextBox 54">
              <a:extLst>
                <a:ext uri="{FF2B5EF4-FFF2-40B4-BE49-F238E27FC236}">
                  <a16:creationId xmlns:a16="http://schemas.microsoft.com/office/drawing/2014/main" id="{239C6524-7F40-A83D-F7E2-5F981535A992}"/>
                </a:ext>
              </a:extLst>
            </p:cNvPr>
            <p:cNvSpPr txBox="1"/>
            <p:nvPr/>
          </p:nvSpPr>
          <p:spPr>
            <a:xfrm>
              <a:off x="2761388" y="2147432"/>
              <a:ext cx="2143268" cy="764578"/>
            </a:xfrm>
            <a:prstGeom prst="rect">
              <a:avLst/>
            </a:prstGeom>
            <a:noFill/>
          </p:spPr>
          <p:txBody>
            <a:bodyPr wrap="square" rtlCol="0">
              <a:spAutoFit/>
            </a:bodyPr>
            <a:lstStyle/>
            <a:p>
              <a:r>
                <a:rPr lang="en-US" sz="1600" dirty="0"/>
                <a:t>Biomedical Engineering</a:t>
              </a:r>
            </a:p>
            <a:p>
              <a:r>
                <a:rPr lang="en-US" sz="1400" dirty="0"/>
                <a:t>Both UG and PG</a:t>
              </a:r>
            </a:p>
          </p:txBody>
        </p:sp>
        <p:sp>
          <p:nvSpPr>
            <p:cNvPr id="56" name="TextBox 55">
              <a:extLst>
                <a:ext uri="{FF2B5EF4-FFF2-40B4-BE49-F238E27FC236}">
                  <a16:creationId xmlns:a16="http://schemas.microsoft.com/office/drawing/2014/main" id="{76363812-CC1A-5424-F6AF-FB5F580E4AC1}"/>
                </a:ext>
              </a:extLst>
            </p:cNvPr>
            <p:cNvSpPr txBox="1"/>
            <p:nvPr/>
          </p:nvSpPr>
          <p:spPr>
            <a:xfrm>
              <a:off x="5089680" y="2040024"/>
              <a:ext cx="2143268" cy="976962"/>
            </a:xfrm>
            <a:prstGeom prst="rect">
              <a:avLst/>
            </a:prstGeom>
            <a:noFill/>
          </p:spPr>
          <p:txBody>
            <a:bodyPr wrap="square" rtlCol="0">
              <a:spAutoFit/>
            </a:bodyPr>
            <a:lstStyle/>
            <a:p>
              <a:r>
                <a:rPr lang="en-US" sz="1400" dirty="0"/>
                <a:t>Materials Science and Engineering</a:t>
              </a:r>
            </a:p>
            <a:p>
              <a:r>
                <a:rPr lang="en-US" sz="1200" dirty="0"/>
                <a:t>UG only</a:t>
              </a:r>
            </a:p>
          </p:txBody>
        </p:sp>
        <p:sp>
          <p:nvSpPr>
            <p:cNvPr id="57" name="TextBox 56">
              <a:extLst>
                <a:ext uri="{FF2B5EF4-FFF2-40B4-BE49-F238E27FC236}">
                  <a16:creationId xmlns:a16="http://schemas.microsoft.com/office/drawing/2014/main" id="{3921F74A-8C39-ACAE-C353-2B91464093E8}"/>
                </a:ext>
              </a:extLst>
            </p:cNvPr>
            <p:cNvSpPr txBox="1"/>
            <p:nvPr/>
          </p:nvSpPr>
          <p:spPr>
            <a:xfrm>
              <a:off x="7510485" y="2147430"/>
              <a:ext cx="2143268" cy="764577"/>
            </a:xfrm>
            <a:prstGeom prst="rect">
              <a:avLst/>
            </a:prstGeom>
            <a:noFill/>
          </p:spPr>
          <p:txBody>
            <a:bodyPr wrap="square" rtlCol="0">
              <a:spAutoFit/>
            </a:bodyPr>
            <a:lstStyle/>
            <a:p>
              <a:r>
                <a:rPr lang="en-US" sz="1600" dirty="0"/>
                <a:t>Mechanical Engineering</a:t>
              </a:r>
            </a:p>
            <a:p>
              <a:r>
                <a:rPr lang="en-US" sz="1400" dirty="0"/>
                <a:t>Both UG and PG</a:t>
              </a:r>
            </a:p>
          </p:txBody>
        </p:sp>
        <p:sp>
          <p:nvSpPr>
            <p:cNvPr id="58" name="TextBox 57">
              <a:extLst>
                <a:ext uri="{FF2B5EF4-FFF2-40B4-BE49-F238E27FC236}">
                  <a16:creationId xmlns:a16="http://schemas.microsoft.com/office/drawing/2014/main" id="{9282332A-8912-60D8-CD3C-0F0C3685C1F9}"/>
                </a:ext>
              </a:extLst>
            </p:cNvPr>
            <p:cNvSpPr txBox="1"/>
            <p:nvPr/>
          </p:nvSpPr>
          <p:spPr>
            <a:xfrm>
              <a:off x="9816665" y="2066118"/>
              <a:ext cx="2143268" cy="976960"/>
            </a:xfrm>
            <a:prstGeom prst="rect">
              <a:avLst/>
            </a:prstGeom>
            <a:noFill/>
          </p:spPr>
          <p:txBody>
            <a:bodyPr wrap="square" rtlCol="0">
              <a:spAutoFit/>
            </a:bodyPr>
            <a:lstStyle/>
            <a:p>
              <a:r>
                <a:rPr lang="en-US" sz="1400" dirty="0"/>
                <a:t>Industrial Engineering and Management</a:t>
              </a:r>
            </a:p>
            <a:p>
              <a:r>
                <a:rPr lang="en-US" sz="1200" dirty="0"/>
                <a:t>Both UG and PG</a:t>
              </a:r>
            </a:p>
          </p:txBody>
        </p:sp>
      </p:grpSp>
      <p:grpSp>
        <p:nvGrpSpPr>
          <p:cNvPr id="69" name="Group 68">
            <a:extLst>
              <a:ext uri="{FF2B5EF4-FFF2-40B4-BE49-F238E27FC236}">
                <a16:creationId xmlns:a16="http://schemas.microsoft.com/office/drawing/2014/main" id="{067804C0-AB07-D806-BF07-78BEAD65FBDA}"/>
              </a:ext>
            </a:extLst>
          </p:cNvPr>
          <p:cNvGrpSpPr/>
          <p:nvPr/>
        </p:nvGrpSpPr>
        <p:grpSpPr>
          <a:xfrm>
            <a:off x="571470" y="5396713"/>
            <a:ext cx="11456437" cy="1356373"/>
            <a:chOff x="433095" y="1455762"/>
            <a:chExt cx="11456437" cy="1518777"/>
          </a:xfrm>
        </p:grpSpPr>
        <p:grpSp>
          <p:nvGrpSpPr>
            <p:cNvPr id="70" name="Group 69" descr="Timeline Placeholder ">
              <a:extLst>
                <a:ext uri="{FF2B5EF4-FFF2-40B4-BE49-F238E27FC236}">
                  <a16:creationId xmlns:a16="http://schemas.microsoft.com/office/drawing/2014/main" id="{6E2DF52E-3D6B-B02C-900D-612B20293434}"/>
                </a:ext>
              </a:extLst>
            </p:cNvPr>
            <p:cNvGrpSpPr/>
            <p:nvPr/>
          </p:nvGrpSpPr>
          <p:grpSpPr>
            <a:xfrm>
              <a:off x="433095" y="1455762"/>
              <a:ext cx="11456437" cy="1483381"/>
              <a:chOff x="1060704" y="2048256"/>
              <a:chExt cx="9775507" cy="2421818"/>
            </a:xfrm>
          </p:grpSpPr>
          <p:sp>
            <p:nvSpPr>
              <p:cNvPr id="76" name="Rectangle 75">
                <a:extLst>
                  <a:ext uri="{FF2B5EF4-FFF2-40B4-BE49-F238E27FC236}">
                    <a16:creationId xmlns:a16="http://schemas.microsoft.com/office/drawing/2014/main" id="{D93FD406-75B3-7A2C-AD7B-46AB42BF0769}"/>
                  </a:ext>
                </a:extLst>
              </p:cNvPr>
              <p:cNvSpPr/>
              <p:nvPr/>
            </p:nvSpPr>
            <p:spPr>
              <a:xfrm>
                <a:off x="1060704"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rtl="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77" name="Rectangle 76">
                <a:extLst>
                  <a:ext uri="{FF2B5EF4-FFF2-40B4-BE49-F238E27FC236}">
                    <a16:creationId xmlns:a16="http://schemas.microsoft.com/office/drawing/2014/main" id="{BA58E6F7-7F74-148E-5F1C-8702D705ECCC}"/>
                  </a:ext>
                </a:extLst>
              </p:cNvPr>
              <p:cNvSpPr>
                <a:spLocks noChangeAspect="1"/>
              </p:cNvSpPr>
              <p:nvPr/>
            </p:nvSpPr>
            <p:spPr>
              <a:xfrm>
                <a:off x="1655064" y="2288445"/>
                <a:ext cx="640080" cy="640080"/>
              </a:xfrm>
              <a:prstGeom prst="rect">
                <a:avLst/>
              </a:prstGeom>
              <a:solidFill>
                <a:schemeClr val="accent2"/>
              </a:solidFill>
              <a:ln>
                <a:noFill/>
              </a:ln>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16</a:t>
                </a:r>
              </a:p>
            </p:txBody>
          </p:sp>
          <p:sp>
            <p:nvSpPr>
              <p:cNvPr id="78" name="Rectangle 77">
                <a:extLst>
                  <a:ext uri="{FF2B5EF4-FFF2-40B4-BE49-F238E27FC236}">
                    <a16:creationId xmlns:a16="http://schemas.microsoft.com/office/drawing/2014/main" id="{2B955DC8-9785-82A6-CA7D-1534CEE7C177}"/>
                  </a:ext>
                </a:extLst>
              </p:cNvPr>
              <p:cNvSpPr/>
              <p:nvPr/>
            </p:nvSpPr>
            <p:spPr>
              <a:xfrm>
                <a:off x="3047381"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79" name="Rectangle 78">
                <a:extLst>
                  <a:ext uri="{FF2B5EF4-FFF2-40B4-BE49-F238E27FC236}">
                    <a16:creationId xmlns:a16="http://schemas.microsoft.com/office/drawing/2014/main" id="{787B5B4C-A16B-CE23-8B2C-D37FFBD2A3AC}"/>
                  </a:ext>
                </a:extLst>
              </p:cNvPr>
              <p:cNvSpPr>
                <a:spLocks noChangeAspect="1"/>
              </p:cNvSpPr>
              <p:nvPr/>
            </p:nvSpPr>
            <p:spPr>
              <a:xfrm>
                <a:off x="3641741" y="2288445"/>
                <a:ext cx="640080" cy="640080"/>
              </a:xfrm>
              <a:prstGeom prst="rect">
                <a:avLst/>
              </a:prstGeom>
              <a:solidFill>
                <a:schemeClr val="accent2"/>
              </a:solidFill>
              <a:ln>
                <a:noFill/>
              </a:ln>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17</a:t>
                </a:r>
              </a:p>
            </p:txBody>
          </p:sp>
          <p:sp>
            <p:nvSpPr>
              <p:cNvPr id="80" name="Rectangle 79">
                <a:extLst>
                  <a:ext uri="{FF2B5EF4-FFF2-40B4-BE49-F238E27FC236}">
                    <a16:creationId xmlns:a16="http://schemas.microsoft.com/office/drawing/2014/main" id="{B7A7F4FF-442C-D054-C5B8-AB7DEC1A0EBB}"/>
                  </a:ext>
                </a:extLst>
              </p:cNvPr>
              <p:cNvSpPr/>
              <p:nvPr/>
            </p:nvSpPr>
            <p:spPr>
              <a:xfrm>
                <a:off x="5034058" y="2048257"/>
                <a:ext cx="1828800" cy="2421817"/>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1" name="Rectangle 80">
                <a:extLst>
                  <a:ext uri="{FF2B5EF4-FFF2-40B4-BE49-F238E27FC236}">
                    <a16:creationId xmlns:a16="http://schemas.microsoft.com/office/drawing/2014/main" id="{6524173D-3EFF-5C4A-65C2-BE895426080E}"/>
                  </a:ext>
                </a:extLst>
              </p:cNvPr>
              <p:cNvSpPr>
                <a:spLocks noChangeAspect="1"/>
              </p:cNvSpPr>
              <p:nvPr/>
            </p:nvSpPr>
            <p:spPr>
              <a:xfrm>
                <a:off x="5628418" y="2270661"/>
                <a:ext cx="640080" cy="640080"/>
              </a:xfrm>
              <a:prstGeom prst="rect">
                <a:avLst/>
              </a:prstGeom>
              <a:solidFill>
                <a:schemeClr val="accent2"/>
              </a:solidFill>
              <a:ln>
                <a:noFill/>
              </a:ln>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18</a:t>
                </a:r>
              </a:p>
            </p:txBody>
          </p:sp>
          <p:sp>
            <p:nvSpPr>
              <p:cNvPr id="82" name="Rectangle 81">
                <a:extLst>
                  <a:ext uri="{FF2B5EF4-FFF2-40B4-BE49-F238E27FC236}">
                    <a16:creationId xmlns:a16="http://schemas.microsoft.com/office/drawing/2014/main" id="{896EEA08-7BC6-1FC9-26FB-BA0AD4F06845}"/>
                  </a:ext>
                </a:extLst>
              </p:cNvPr>
              <p:cNvSpPr/>
              <p:nvPr/>
            </p:nvSpPr>
            <p:spPr>
              <a:xfrm>
                <a:off x="7020735"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3" name="Rectangle 82">
                <a:extLst>
                  <a:ext uri="{FF2B5EF4-FFF2-40B4-BE49-F238E27FC236}">
                    <a16:creationId xmlns:a16="http://schemas.microsoft.com/office/drawing/2014/main" id="{C65F8518-BA86-7BB3-8FA5-63E7F69C50D9}"/>
                  </a:ext>
                </a:extLst>
              </p:cNvPr>
              <p:cNvSpPr>
                <a:spLocks noChangeAspect="1"/>
              </p:cNvSpPr>
              <p:nvPr/>
            </p:nvSpPr>
            <p:spPr>
              <a:xfrm>
                <a:off x="7615095" y="2288448"/>
                <a:ext cx="640080" cy="640080"/>
              </a:xfrm>
              <a:prstGeom prst="rect">
                <a:avLst/>
              </a:prstGeom>
              <a:solidFill>
                <a:schemeClr val="accent2"/>
              </a:solidFill>
              <a:ln>
                <a:noFill/>
              </a:ln>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19</a:t>
                </a:r>
              </a:p>
            </p:txBody>
          </p:sp>
          <p:sp>
            <p:nvSpPr>
              <p:cNvPr id="84" name="Rectangle 83">
                <a:extLst>
                  <a:ext uri="{FF2B5EF4-FFF2-40B4-BE49-F238E27FC236}">
                    <a16:creationId xmlns:a16="http://schemas.microsoft.com/office/drawing/2014/main" id="{6AB3A434-3E20-6A13-6740-09B61158E62D}"/>
                  </a:ext>
                </a:extLst>
              </p:cNvPr>
              <p:cNvSpPr/>
              <p:nvPr/>
            </p:nvSpPr>
            <p:spPr>
              <a:xfrm>
                <a:off x="9007411" y="2048256"/>
                <a:ext cx="1828800" cy="2421818"/>
              </a:xfrm>
              <a:prstGeom prst="rect">
                <a:avLst/>
              </a:prstGeom>
              <a:solidFill>
                <a:schemeClr val="bg1"/>
              </a:solidFill>
              <a:ln>
                <a:solidFill>
                  <a:schemeClr val="accent3"/>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5128" tIns="1662700" rIns="135128" bIns="898915" numCol="1" spcCol="1270" anchor="t" anchorCtr="1">
                <a:noAutofit/>
              </a:bodyPr>
              <a:lstStyle/>
              <a:p>
                <a:pPr lvl="0" algn="ctr" defTabSz="844550">
                  <a:lnSpc>
                    <a:spcPct val="90000"/>
                  </a:lnSpc>
                  <a:spcBef>
                    <a:spcPct val="0"/>
                  </a:spcBef>
                  <a:spcAft>
                    <a:spcPct val="35000"/>
                  </a:spcAft>
                </a:pPr>
                <a:endParaRPr lang="en-US" sz="1200" kern="1200" spc="140" dirty="0">
                  <a:solidFill>
                    <a:schemeClr val="tx2"/>
                  </a:solidFill>
                  <a:latin typeface="Tw Cen MT" panose="020B0602020104020603" pitchFamily="34" charset="77"/>
                </a:endParaRPr>
              </a:p>
            </p:txBody>
          </p:sp>
          <p:sp>
            <p:nvSpPr>
              <p:cNvPr id="85" name="Rectangle 84">
                <a:extLst>
                  <a:ext uri="{FF2B5EF4-FFF2-40B4-BE49-F238E27FC236}">
                    <a16:creationId xmlns:a16="http://schemas.microsoft.com/office/drawing/2014/main" id="{CC29CCC1-F0DC-A43C-21E6-66B77123E523}"/>
                  </a:ext>
                </a:extLst>
              </p:cNvPr>
              <p:cNvSpPr>
                <a:spLocks noChangeAspect="1"/>
              </p:cNvSpPr>
              <p:nvPr/>
            </p:nvSpPr>
            <p:spPr>
              <a:xfrm>
                <a:off x="9601771" y="2288450"/>
                <a:ext cx="640080" cy="640080"/>
              </a:xfrm>
              <a:prstGeom prst="rect">
                <a:avLst/>
              </a:prstGeom>
              <a:solidFill>
                <a:schemeClr val="accent2"/>
              </a:solidFill>
              <a:ln>
                <a:noFill/>
              </a:ln>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txBody>
              <a:bodyPr anchor="ctr"/>
              <a:lstStyle/>
              <a:p>
                <a:pPr algn="ctr"/>
                <a:r>
                  <a:rPr lang="en-US" sz="2800" dirty="0">
                    <a:latin typeface="Tw Cen MT" panose="020B0602020104020603" pitchFamily="34" charset="77"/>
                  </a:rPr>
                  <a:t>20</a:t>
                </a:r>
              </a:p>
            </p:txBody>
          </p:sp>
        </p:grpSp>
        <p:sp>
          <p:nvSpPr>
            <p:cNvPr id="71" name="TextBox 70">
              <a:extLst>
                <a:ext uri="{FF2B5EF4-FFF2-40B4-BE49-F238E27FC236}">
                  <a16:creationId xmlns:a16="http://schemas.microsoft.com/office/drawing/2014/main" id="{8869AC8C-923D-D7E6-EE32-66A462D2C313}"/>
                </a:ext>
              </a:extLst>
            </p:cNvPr>
            <p:cNvSpPr txBox="1"/>
            <p:nvPr/>
          </p:nvSpPr>
          <p:spPr>
            <a:xfrm>
              <a:off x="433095" y="2147432"/>
              <a:ext cx="2143268" cy="827107"/>
            </a:xfrm>
            <a:prstGeom prst="rect">
              <a:avLst/>
            </a:prstGeom>
            <a:noFill/>
          </p:spPr>
          <p:txBody>
            <a:bodyPr wrap="square" rtlCol="0">
              <a:spAutoFit/>
            </a:bodyPr>
            <a:lstStyle/>
            <a:p>
              <a:r>
                <a:rPr lang="en-US" sz="1400" dirty="0"/>
                <a:t>Energy Science and Engineering</a:t>
              </a:r>
            </a:p>
            <a:p>
              <a:r>
                <a:rPr lang="en-US" sz="1400" dirty="0"/>
                <a:t>Both UG and PG</a:t>
              </a:r>
            </a:p>
          </p:txBody>
        </p:sp>
        <p:sp>
          <p:nvSpPr>
            <p:cNvPr id="72" name="TextBox 71">
              <a:extLst>
                <a:ext uri="{FF2B5EF4-FFF2-40B4-BE49-F238E27FC236}">
                  <a16:creationId xmlns:a16="http://schemas.microsoft.com/office/drawing/2014/main" id="{E8CA064B-8CD5-97B0-2B69-652E3128797C}"/>
                </a:ext>
              </a:extLst>
            </p:cNvPr>
            <p:cNvSpPr txBox="1"/>
            <p:nvPr/>
          </p:nvSpPr>
          <p:spPr>
            <a:xfrm>
              <a:off x="2761388" y="2147430"/>
              <a:ext cx="2143268" cy="654792"/>
            </a:xfrm>
            <a:prstGeom prst="rect">
              <a:avLst/>
            </a:prstGeom>
            <a:noFill/>
          </p:spPr>
          <p:txBody>
            <a:bodyPr wrap="square" rtlCol="0">
              <a:spAutoFit/>
            </a:bodyPr>
            <a:lstStyle/>
            <a:p>
              <a:r>
                <a:rPr lang="en-US" dirty="0"/>
                <a:t>Leather Engineering</a:t>
              </a:r>
            </a:p>
            <a:p>
              <a:r>
                <a:rPr lang="en-US" sz="1400" dirty="0"/>
                <a:t>Both UG and PG</a:t>
              </a:r>
            </a:p>
          </p:txBody>
        </p:sp>
        <p:sp>
          <p:nvSpPr>
            <p:cNvPr id="73" name="TextBox 72">
              <a:extLst>
                <a:ext uri="{FF2B5EF4-FFF2-40B4-BE49-F238E27FC236}">
                  <a16:creationId xmlns:a16="http://schemas.microsoft.com/office/drawing/2014/main" id="{5A739174-72F2-ED2D-AF97-3156AFBFCD49}"/>
                </a:ext>
              </a:extLst>
            </p:cNvPr>
            <p:cNvSpPr txBox="1"/>
            <p:nvPr/>
          </p:nvSpPr>
          <p:spPr>
            <a:xfrm>
              <a:off x="5089680" y="2147431"/>
              <a:ext cx="2143268" cy="654792"/>
            </a:xfrm>
            <a:prstGeom prst="rect">
              <a:avLst/>
            </a:prstGeom>
            <a:noFill/>
          </p:spPr>
          <p:txBody>
            <a:bodyPr wrap="square" rtlCol="0">
              <a:spAutoFit/>
            </a:bodyPr>
            <a:lstStyle/>
            <a:p>
              <a:r>
                <a:rPr lang="en-US" dirty="0"/>
                <a:t>Textile Engineering</a:t>
              </a:r>
            </a:p>
            <a:p>
              <a:r>
                <a:rPr lang="en-US" sz="1400" dirty="0"/>
                <a:t>UG only</a:t>
              </a:r>
            </a:p>
          </p:txBody>
        </p:sp>
        <p:sp>
          <p:nvSpPr>
            <p:cNvPr id="74" name="TextBox 73">
              <a:extLst>
                <a:ext uri="{FF2B5EF4-FFF2-40B4-BE49-F238E27FC236}">
                  <a16:creationId xmlns:a16="http://schemas.microsoft.com/office/drawing/2014/main" id="{2E5602D6-B38C-2F89-9E70-E732DFBC4CB5}"/>
                </a:ext>
              </a:extLst>
            </p:cNvPr>
            <p:cNvSpPr txBox="1"/>
            <p:nvPr/>
          </p:nvSpPr>
          <p:spPr>
            <a:xfrm>
              <a:off x="7510485" y="2147431"/>
              <a:ext cx="2143268" cy="654792"/>
            </a:xfrm>
            <a:prstGeom prst="rect">
              <a:avLst/>
            </a:prstGeom>
            <a:noFill/>
          </p:spPr>
          <p:txBody>
            <a:bodyPr wrap="square" rtlCol="0">
              <a:spAutoFit/>
            </a:bodyPr>
            <a:lstStyle/>
            <a:p>
              <a:r>
                <a:rPr lang="en-US" dirty="0"/>
                <a:t>Chemical Engineering</a:t>
              </a:r>
            </a:p>
            <a:p>
              <a:r>
                <a:rPr lang="en-US" sz="1400" dirty="0"/>
                <a:t>UG only</a:t>
              </a:r>
            </a:p>
          </p:txBody>
        </p:sp>
        <p:sp>
          <p:nvSpPr>
            <p:cNvPr id="75" name="TextBox 74">
              <a:extLst>
                <a:ext uri="{FF2B5EF4-FFF2-40B4-BE49-F238E27FC236}">
                  <a16:creationId xmlns:a16="http://schemas.microsoft.com/office/drawing/2014/main" id="{3BB05292-8504-F739-F647-5DBADB3CC7A5}"/>
                </a:ext>
              </a:extLst>
            </p:cNvPr>
            <p:cNvSpPr txBox="1"/>
            <p:nvPr/>
          </p:nvSpPr>
          <p:spPr>
            <a:xfrm>
              <a:off x="9746264" y="2141374"/>
              <a:ext cx="2143268" cy="585867"/>
            </a:xfrm>
            <a:prstGeom prst="rect">
              <a:avLst/>
            </a:prstGeom>
            <a:noFill/>
          </p:spPr>
          <p:txBody>
            <a:bodyPr wrap="square" rtlCol="0">
              <a:spAutoFit/>
            </a:bodyPr>
            <a:lstStyle/>
            <a:p>
              <a:r>
                <a:rPr lang="en-US" sz="1400" dirty="0"/>
                <a:t>Mechatronics Engineering</a:t>
              </a:r>
            </a:p>
            <a:p>
              <a:r>
                <a:rPr lang="en-US" sz="1400" dirty="0"/>
                <a:t>UG only</a:t>
              </a:r>
            </a:p>
          </p:txBody>
        </p:sp>
      </p:grpSp>
    </p:spTree>
    <p:extLst>
      <p:ext uri="{BB962C8B-B14F-4D97-AF65-F5344CB8AC3E}">
        <p14:creationId xmlns:p14="http://schemas.microsoft.com/office/powerpoint/2010/main" val="146705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a:extLst>
              <a:ext uri="{FF2B5EF4-FFF2-40B4-BE49-F238E27FC236}">
                <a16:creationId xmlns:a16="http://schemas.microsoft.com/office/drawing/2014/main" id="{CA7AA561-D43A-44FB-9797-ADF1120FE134}"/>
              </a:ext>
            </a:extLst>
          </p:cNvPr>
          <p:cNvPicPr>
            <a:picLocks noGrp="1" noChangeAspect="1"/>
          </p:cNvPicPr>
          <p:nvPr>
            <p:ph type="pic" sz="quarter" idx="14"/>
          </p:nvPr>
        </p:nvPicPr>
        <p:blipFill>
          <a:blip r:embed="rId2"/>
          <a:srcRect/>
          <a:stretch/>
        </p:blipFill>
        <p:spPr>
          <a:xfrm>
            <a:off x="6241143" y="0"/>
            <a:ext cx="5950857" cy="6858000"/>
          </a:xfrm>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p:txBody>
          <a:bodyPr/>
          <a:lstStyle/>
          <a:p>
            <a:r>
              <a:rPr lang="en-US" dirty="0"/>
              <a:t>infrastructure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640712" y="2551819"/>
            <a:ext cx="5651932" cy="3539265"/>
          </a:xfrm>
        </p:spPr>
        <p:txBody>
          <a:bodyPr/>
          <a:lstStyle/>
          <a:p>
            <a:r>
              <a:rPr lang="en-US" dirty="0"/>
              <a:t>There is an academic building which is used by most of the departments to carry on academic activities.</a:t>
            </a:r>
          </a:p>
          <a:p>
            <a:r>
              <a:rPr lang="en-US" dirty="0"/>
              <a:t>Some departments such as CE, ME and EEE have academic buildings of their own.</a:t>
            </a:r>
          </a:p>
          <a:p>
            <a:r>
              <a:rPr lang="en-US" dirty="0"/>
              <a:t>There is an administrative building as well to keep the university running smoothly.</a:t>
            </a:r>
          </a:p>
          <a:p>
            <a:r>
              <a:rPr lang="en-US" dirty="0"/>
              <a:t>The ‘DURBAR BANGLA’ premise at the center of the university reminds people of our great independence.</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0</TotalTime>
  <Words>1086</Words>
  <Application>Microsoft Office PowerPoint</Application>
  <PresentationFormat>Widescreen</PresentationFormat>
  <Paragraphs>221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Bahnschrift</vt:lpstr>
      <vt:lpstr>Calibri</vt:lpstr>
      <vt:lpstr>Tw Cen MT</vt:lpstr>
      <vt:lpstr>Office Theme</vt:lpstr>
      <vt:lpstr>   Introductory Presentation on Khulna university of engineering and technology</vt:lpstr>
      <vt:lpstr>Agenda</vt:lpstr>
      <vt:lpstr>INception</vt:lpstr>
      <vt:lpstr>HISTORY OF KUET</vt:lpstr>
      <vt:lpstr>TIMELINE </vt:lpstr>
      <vt:lpstr>ACADEMIC DETAILS</vt:lpstr>
      <vt:lpstr>There are 3 faculties</vt:lpstr>
      <vt:lpstr>There are 20 Departments</vt:lpstr>
      <vt:lpstr>infrastructure</vt:lpstr>
      <vt:lpstr>STUDENT DETAILS</vt:lpstr>
      <vt:lpstr>Students details</vt:lpstr>
      <vt:lpstr>Success stories</vt:lpstr>
      <vt:lpstr>Residential Halls</vt:lpstr>
      <vt:lpstr>research </vt:lpstr>
      <vt:lpstr>FACILITIES</vt:lpstr>
      <vt:lpstr>Central mosque</vt:lpstr>
      <vt:lpstr>Central field</vt:lpstr>
      <vt:lpstr>clubs</vt:lpstr>
      <vt:lpstr>gym</vt:lpstr>
      <vt:lpstr>Swimming pool</vt:lpstr>
      <vt:lpstr>Student welfatre center </vt:lpstr>
      <vt:lpstr>Medical Center</vt:lpstr>
      <vt:lpstr>Auditorium</vt:lpstr>
      <vt:lpstr>Transportation</vt:lpstr>
      <vt:lpstr>DELICACY OF KUET</vt:lpstr>
      <vt:lpstr>Shaheed minar</vt:lpstr>
      <vt:lpstr>Clean campus</vt:lpstr>
      <vt:lpstr>Safe campus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2021-09-07T04:41:26Z</dcterms:created>
  <dcterms:modified xsi:type="dcterms:W3CDTF">2023-05-11T06:55:14Z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